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2"/>
  </p:sldMasterIdLst>
  <p:notesMasterIdLst>
    <p:notesMasterId r:id="rId60"/>
  </p:notesMasterIdLst>
  <p:handoutMasterIdLst>
    <p:handoutMasterId r:id="rId61"/>
  </p:handoutMasterIdLst>
  <p:sldIdLst>
    <p:sldId id="257" r:id="rId3"/>
    <p:sldId id="259" r:id="rId4"/>
    <p:sldId id="260" r:id="rId5"/>
    <p:sldId id="313" r:id="rId6"/>
    <p:sldId id="322" r:id="rId7"/>
    <p:sldId id="323" r:id="rId8"/>
    <p:sldId id="336" r:id="rId9"/>
    <p:sldId id="263" r:id="rId10"/>
    <p:sldId id="267" r:id="rId11"/>
    <p:sldId id="324" r:id="rId12"/>
    <p:sldId id="326" r:id="rId13"/>
    <p:sldId id="334" r:id="rId14"/>
    <p:sldId id="338" r:id="rId15"/>
    <p:sldId id="339" r:id="rId16"/>
    <p:sldId id="318" r:id="rId17"/>
    <p:sldId id="341" r:id="rId18"/>
    <p:sldId id="337" r:id="rId19"/>
    <p:sldId id="350" r:id="rId20"/>
    <p:sldId id="346" r:id="rId21"/>
    <p:sldId id="330" r:id="rId22"/>
    <p:sldId id="347" r:id="rId23"/>
    <p:sldId id="348" r:id="rId24"/>
    <p:sldId id="349" r:id="rId25"/>
    <p:sldId id="317" r:id="rId26"/>
    <p:sldId id="299" r:id="rId27"/>
    <p:sldId id="342" r:id="rId28"/>
    <p:sldId id="343" r:id="rId29"/>
    <p:sldId id="327" r:id="rId30"/>
    <p:sldId id="304" r:id="rId31"/>
    <p:sldId id="305" r:id="rId32"/>
    <p:sldId id="266" r:id="rId33"/>
    <p:sldId id="265" r:id="rId34"/>
    <p:sldId id="333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81" r:id="rId44"/>
    <p:sldId id="314" r:id="rId45"/>
    <p:sldId id="328" r:id="rId46"/>
    <p:sldId id="332" r:id="rId47"/>
    <p:sldId id="344" r:id="rId48"/>
    <p:sldId id="329" r:id="rId49"/>
    <p:sldId id="296" r:id="rId50"/>
    <p:sldId id="297" r:id="rId51"/>
    <p:sldId id="320" r:id="rId52"/>
    <p:sldId id="303" r:id="rId53"/>
    <p:sldId id="306" r:id="rId54"/>
    <p:sldId id="307" r:id="rId55"/>
    <p:sldId id="309" r:id="rId56"/>
    <p:sldId id="310" r:id="rId57"/>
    <p:sldId id="312" r:id="rId58"/>
    <p:sldId id="311" r:id="rId59"/>
  </p:sldIdLst>
  <p:sldSz cx="9144000" cy="6858000" type="screen4x3"/>
  <p:notesSz cx="6805613" cy="99441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99"/>
    <a:srgbClr val="006666"/>
    <a:srgbClr val="54ACAA"/>
    <a:srgbClr val="FF3300"/>
    <a:srgbClr val="7F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361" autoAdjust="0"/>
  </p:normalViewPr>
  <p:slideViewPr>
    <p:cSldViewPr>
      <p:cViewPr varScale="1">
        <p:scale>
          <a:sx n="112" d="100"/>
          <a:sy n="112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14"/>
    </p:cViewPr>
  </p:sorterViewPr>
  <p:notesViewPr>
    <p:cSldViewPr>
      <p:cViewPr varScale="1">
        <p:scale>
          <a:sx n="61" d="100"/>
          <a:sy n="61" d="100"/>
        </p:scale>
        <p:origin x="1386" y="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3ED8B-D2F7-6177-0B27-5892E0C8B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4826F-11DD-02CB-05D5-414C753C8C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862929-2BC0-4B4F-9FB9-4F53A3F82C76}" type="datetimeFigureOut">
              <a:rPr lang="en-AU"/>
              <a:pPr>
                <a:defRPr/>
              </a:pPr>
              <a:t>30/06/2025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D4427-8E1D-F1F2-69AA-6598B2980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D8407-3281-7DC9-EBF3-5BE65A430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40213C-32B4-4331-BE4B-B95F49D8C2D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6345D4-DD73-FB3E-76BC-93A10F05CE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93DE3CB-F754-2B97-1A78-10B6F127B4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3DED9D3-10D5-99FA-E962-3BFAB8D8073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2F082DB-6D9D-51F1-D501-730223CE24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4D74529-67C0-3E02-2860-D3138D2633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8E3942-C0AA-BCB1-4B56-EC1D2F76D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F78BBC-66C9-455B-9ABC-70B72D8341C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forms-service-provider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va.gov.au/providers/provider-programs/rehabilitation-appliances-program-rap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5531E2B-F3AA-5A84-21A6-F5C61D6C2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F3CF7-F058-4E32-8D12-6A5AD93FFC4F}" type="slidenum">
              <a:rPr lang="en-AU" altLang="en-US"/>
              <a:pPr>
                <a:spcBef>
                  <a:spcPct val="0"/>
                </a:spcBef>
              </a:pPr>
              <a:t>1</a:t>
            </a:fld>
            <a:endParaRPr lang="en-AU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E9ED89D-FACB-A344-D939-1753837876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8E7DF9-8F20-1A43-9F90-82E7D31F5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SEARCH ON DVA WEBSITE FOR MGF PRESCRIPTION FORM D0688 </a:t>
            </a:r>
            <a:r>
              <a:rPr lang="en-AU" altLang="en-US">
                <a:latin typeface="Arial" panose="020B0604020202020204" pitchFamily="34" charset="0"/>
                <a:hlinkClick r:id="rId3"/>
              </a:rPr>
              <a:t>http://www.dva.gov.au/providers/forms-service-providers</a:t>
            </a:r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(Located on SLIDE #35)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Search the website for a list of CONTRACTED MGF SUPPLIERS </a:t>
            </a:r>
            <a:endParaRPr lang="en-AU" altLang="en-US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9999"/>
                </a:solidFill>
                <a:latin typeface="Arial" panose="020B0604020202020204" pitchFamily="34" charset="0"/>
                <a:hlinkClick r:id="rId4"/>
              </a:rPr>
              <a:t>http://www.dva.gov.au/providers/provider-programs/rehabilitation-appliances-program-rap</a:t>
            </a:r>
            <a:endParaRPr lang="en-US" altLang="en-US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(Located on SLIDE #54)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TO BECOME/REGISTER AS A DVA “SERVICE PROVIDER”  GO TO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Dept Human Services (DHS) website and download the: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Primary application form # 1449 AHP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Additional provider numbers # HW020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01D6D3C-32B7-804B-204F-2575CA911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AF3F73-B1BE-4E39-AB45-F398C25CA220}" type="slidenum">
              <a:rPr lang="en-AU" altLang="en-US"/>
              <a:pPr>
                <a:spcBef>
                  <a:spcPct val="0"/>
                </a:spcBef>
              </a:pPr>
              <a:t>11</a:t>
            </a:fld>
            <a:endParaRPr lang="en-AU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28C86E6-F029-117B-5494-065A5B4B1C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DC1075-6CC3-3575-3E74-F5607BDCA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AE4924-8F9D-79C2-EB82-43D0F08C5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1BD2E-9A67-47DE-BDF6-36CF35A1BEC3}" type="slidenum">
              <a:rPr lang="en-AU" altLang="en-US"/>
              <a:pPr>
                <a:spcBef>
                  <a:spcPct val="0"/>
                </a:spcBef>
              </a:pPr>
              <a:t>12</a:t>
            </a:fld>
            <a:endParaRPr lang="en-AU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6BFB3B4-663C-54A9-DC63-E9623D6195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18BAAD1-4FA3-4E37-7C01-37692AD0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0BA3D82-B756-1ECD-1D27-32D686E2C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BBC2D-6C6F-4861-82F9-8E837FB6A01B}" type="slidenum">
              <a:rPr lang="en-AU" altLang="en-US"/>
              <a:pPr>
                <a:spcBef>
                  <a:spcPct val="0"/>
                </a:spcBef>
              </a:pPr>
              <a:t>13</a:t>
            </a:fld>
            <a:endParaRPr lang="en-AU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1C6B9BF-E5FD-E8E5-2345-031894B99B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7F85C78-2D0A-C2A0-079B-7CE21722A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9334E41-A74C-98C1-5A35-E287E9990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1D0E28A-F91F-E22C-EA4A-796E23406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E9871B4-C102-522D-52CC-AF8A49B61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7A97A-4920-49E9-B92C-76D6F2F461DA}" type="slidenum">
              <a:rPr lang="en-AU" altLang="en-US"/>
              <a:pPr>
                <a:spcBef>
                  <a:spcPct val="0"/>
                </a:spcBef>
              </a:pPr>
              <a:t>15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C69A646-8201-26FE-C87E-200C777EE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4865C07-338B-EFE1-F6A8-073815313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3DCC8C2-18AB-E252-4418-DB0A67815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8813E-0688-4563-87DA-81068BC1DA03}" type="slidenum">
              <a:rPr lang="en-AU" altLang="en-US"/>
              <a:pPr>
                <a:spcBef>
                  <a:spcPct val="0"/>
                </a:spcBef>
              </a:pPr>
              <a:t>16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968048E-B276-D01A-7C93-9A2762D8F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6DDC26-BE8D-4967-91F7-802A9B549B9D}" type="slidenum">
              <a:rPr lang="en-AU" altLang="en-US"/>
              <a:pPr>
                <a:spcBef>
                  <a:spcPct val="0"/>
                </a:spcBef>
              </a:pPr>
              <a:t>17</a:t>
            </a:fld>
            <a:endParaRPr lang="en-AU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0A80674-86B2-5C61-9E7A-85C589F149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26C8887-0474-37E7-3E16-5EA68DAF9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8784D21-E1A6-8FEB-14D9-D552A204D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B0AF5014-4EBC-83CD-151E-35CDEA1B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82C519B-8322-5E68-0378-F74F6816D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74DCC-5320-4D3C-A5A1-7F111E9FD891}" type="slidenum">
              <a:rPr lang="en-AU" altLang="en-US"/>
              <a:pPr>
                <a:spcBef>
                  <a:spcPct val="0"/>
                </a:spcBef>
              </a:pPr>
              <a:t>20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6BD9311-2867-B0EF-FA7C-63B2503CA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CE80AE7-4EBB-D1AC-7B33-57D33822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A406FC7-82F5-8C59-4F0A-B6A17CF3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3D1E7C-81B0-44CE-8063-48531A0A2BB9}" type="slidenum">
              <a:rPr lang="en-AU" altLang="en-US"/>
              <a:pPr>
                <a:spcBef>
                  <a:spcPct val="0"/>
                </a:spcBef>
              </a:pPr>
              <a:t>23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DABA0F2-6A3A-BBDD-0948-D8F824A85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0DC8A-CE79-4E06-8788-B23BAED0EC23}" type="slidenum">
              <a:rPr lang="en-AU" altLang="en-US"/>
              <a:pPr>
                <a:spcBef>
                  <a:spcPct val="0"/>
                </a:spcBef>
              </a:pPr>
              <a:t>24</a:t>
            </a:fld>
            <a:endParaRPr lang="en-AU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A1E9834-F63A-3620-BF53-E919F1F503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A1C615A-6905-A3F8-2F01-E3D54B7E3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36CBB4F-32E5-2D09-6831-3D231316A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04AB5-ADDB-49D3-8DC8-BC264A2EBA52}" type="slidenum">
              <a:rPr lang="en-AU" altLang="en-US"/>
              <a:pPr>
                <a:spcBef>
                  <a:spcPct val="0"/>
                </a:spcBef>
              </a:pPr>
              <a:t>25</a:t>
            </a:fld>
            <a:endParaRPr lang="en-AU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4A289E2-45EF-A0EE-A18D-3D49660B1C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28A8A0A-867A-9BCF-3AB4-C538578D2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IF YOU ARE UNSURE AS TO HOW MANY DVA SUPPLIED MGF THE entitled person HAS (OR SHOULD HAVE) CONTACT DVA FOR AN UPDATE FROM OUR SYSTEM RECORDS.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u="sng">
                <a:latin typeface="Arial" panose="020B0604020202020204" pitchFamily="34" charset="0"/>
              </a:rPr>
              <a:t>NB. SYSTEM RECORDS ARE CULLED OVER TIME TO INCREASE ELECTRONIC STORAGE CAPACITY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0FCCB51-19C1-0A56-9B39-36414487F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AD1EC-3022-4385-9AE0-8C853D72D1D7}" type="slidenum">
              <a:rPr lang="en-AU" altLang="en-US"/>
              <a:pPr>
                <a:spcBef>
                  <a:spcPct val="0"/>
                </a:spcBef>
              </a:pPr>
              <a:t>2</a:t>
            </a:fld>
            <a:endParaRPr lang="en-AU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7D769EB-1004-8BB8-0E21-737E8A30C1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ABB9E57-6D88-ABFC-0A04-6756D6D3E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ECDD900-7D92-F1D4-4AC8-130FE1FE3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E9C896-43D6-4DAB-A6A8-2CAEAAC6F12B}" type="slidenum">
              <a:rPr lang="en-AU" altLang="en-US"/>
              <a:pPr>
                <a:spcBef>
                  <a:spcPct val="0"/>
                </a:spcBef>
              </a:pPr>
              <a:t>26</a:t>
            </a:fld>
            <a:endParaRPr lang="en-AU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52AB07A-BBF5-6DFE-9A53-592A808DB8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7A96901-12D0-A8A8-FA4B-56288017E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21C94FD-FD04-BC52-C7D8-7FD02A2FD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84248-5D00-4D5E-B888-CFF9FF189D68}" type="slidenum">
              <a:rPr lang="en-AU" altLang="en-US"/>
              <a:pPr>
                <a:spcBef>
                  <a:spcPct val="0"/>
                </a:spcBef>
              </a:pPr>
              <a:t>27</a:t>
            </a:fld>
            <a:endParaRPr lang="en-AU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6991DE3-D448-4A69-40EC-9E8BEA4C85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D9622BC-809D-C615-56B3-767271921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C441329-EE68-3CE4-B2A9-5578D9045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355C2-2D0A-4656-A294-EE708599E835}" type="slidenum">
              <a:rPr lang="en-AU" altLang="en-US"/>
              <a:pPr>
                <a:spcBef>
                  <a:spcPct val="0"/>
                </a:spcBef>
              </a:pPr>
              <a:t>28</a:t>
            </a:fld>
            <a:endParaRPr lang="en-AU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66438CE-5011-6D2E-1934-5629825101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404AB5B-8A4D-60C7-EF1A-E58220927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90B1A33-405E-147C-0A48-EF68EB473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1D520-BA89-4169-8EC4-56F7A5E9DC57}" type="slidenum">
              <a:rPr lang="en-AU" altLang="en-US"/>
              <a:pPr>
                <a:spcBef>
                  <a:spcPct val="0"/>
                </a:spcBef>
              </a:pPr>
              <a:t>29</a:t>
            </a:fld>
            <a:endParaRPr lang="en-AU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A41D654-0961-635E-18E0-F970BA918A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9CDA742-CF2D-1AB0-A7E7-16000BCDD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27FCEC6-4F62-4829-9960-722E1961C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9C8279-A299-4E00-B584-4D9DDF47BCE5}" type="slidenum">
              <a:rPr lang="en-AU" altLang="en-US"/>
              <a:pPr>
                <a:spcBef>
                  <a:spcPct val="0"/>
                </a:spcBef>
              </a:pPr>
              <a:t>30</a:t>
            </a:fld>
            <a:endParaRPr lang="en-AU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18E3897-5F27-19F2-1152-7CCC0360D3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FECDB2A-8AAC-7BD6-8DE9-4DF639888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FE56E6F-860A-6626-4FB8-C1DAEEA0F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199AD-01E8-46F7-AA0B-BC73A91DD44E}" type="slidenum">
              <a:rPr lang="en-AU" altLang="en-US"/>
              <a:pPr>
                <a:spcBef>
                  <a:spcPct val="0"/>
                </a:spcBef>
              </a:pPr>
              <a:t>31</a:t>
            </a:fld>
            <a:endParaRPr lang="en-AU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C6C91F7-DD1C-9E4D-2A9F-394D3100E5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1E50FE-FD84-860B-D82C-6876472B1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7E9C9DC-525F-A1E5-8525-DC3FD9325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2D557-5244-486A-B751-1E4A7E770F2D}" type="slidenum">
              <a:rPr lang="en-AU" altLang="en-US"/>
              <a:pPr>
                <a:spcBef>
                  <a:spcPct val="0"/>
                </a:spcBef>
              </a:pPr>
              <a:t>32</a:t>
            </a:fld>
            <a:endParaRPr lang="en-AU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4E1A0DE-DB51-E6F0-18ED-CDA93CBE91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627763C-419F-0D8E-D0AC-727AFBE63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AAFCD27-B5AB-40C1-2C8B-5112BC8DA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30B78E-0392-4F64-A7BA-49A6902090B4}" type="slidenum">
              <a:rPr lang="en-AU" altLang="en-US"/>
              <a:pPr>
                <a:spcBef>
                  <a:spcPct val="0"/>
                </a:spcBef>
              </a:pPr>
              <a:t>34</a:t>
            </a:fld>
            <a:endParaRPr lang="en-AU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4C22352-C9F4-C310-1BB4-06711AE05C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122180-5ACD-C55A-D605-EA7F48866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CEB3EBF-7849-A0ED-D2A7-8C388C944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C29D7-5C08-44E7-B813-01D5374A642B}" type="slidenum">
              <a:rPr lang="en-AU" altLang="en-US"/>
              <a:pPr>
                <a:spcBef>
                  <a:spcPct val="0"/>
                </a:spcBef>
              </a:pPr>
              <a:t>35</a:t>
            </a:fld>
            <a:endParaRPr lang="en-AU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E2004F1-9157-4990-162E-ADBCC9A8F5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024C445-BA27-DD8D-2449-E5592402A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B3AEC5A-C94C-B368-F688-C144ECC77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9D9ED-690E-4790-8B38-DE4588D94203}" type="slidenum">
              <a:rPr lang="en-AU" altLang="en-US"/>
              <a:pPr>
                <a:spcBef>
                  <a:spcPct val="0"/>
                </a:spcBef>
              </a:pPr>
              <a:t>36</a:t>
            </a:fld>
            <a:endParaRPr lang="en-AU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291A8218-FB51-AFCB-0470-6AE21BD91B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AD8A7B1-D1CE-193D-885A-8C7A5467B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AC07962-14E9-F2E4-7C28-E43EE9A14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7DFDE8-FC5F-4C45-B1FC-19F672F7D0E9}" type="slidenum">
              <a:rPr lang="en-AU" altLang="en-US"/>
              <a:pPr>
                <a:spcBef>
                  <a:spcPct val="0"/>
                </a:spcBef>
              </a:pPr>
              <a:t>3</a:t>
            </a:fld>
            <a:endParaRPr lang="en-AU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0B34D2E-0865-95DE-8320-87D822446D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B3CBBC8-AA73-B34B-D798-0C8AC388E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A5CF1F8-467A-2C51-3B5B-2F5F46113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F2FA0B-B52E-4F04-87EF-10F81C2A782E}" type="slidenum">
              <a:rPr lang="en-AU" altLang="en-US"/>
              <a:pPr>
                <a:spcBef>
                  <a:spcPct val="0"/>
                </a:spcBef>
              </a:pPr>
              <a:t>37</a:t>
            </a:fld>
            <a:endParaRPr lang="en-AU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6C62CD6-3326-61C8-7C71-5E5CE28EA1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7B39351-18F2-FA22-0413-9D192B3BB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1F02287-C58B-8E80-C430-02554DE74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1DC47-527A-488B-BB8E-10FB2D1C02CB}" type="slidenum">
              <a:rPr lang="en-AU" altLang="en-US"/>
              <a:pPr>
                <a:spcBef>
                  <a:spcPct val="0"/>
                </a:spcBef>
              </a:pPr>
              <a:t>38</a:t>
            </a:fld>
            <a:endParaRPr lang="en-AU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A77DB8B-8B62-5ED5-D392-DB7F36D2AF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64AC303-370B-A7B0-81DD-298354ACE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BC1C39F-5986-AEB2-C0D6-23118C1E6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2E47B-513F-4B1A-A30B-33D6BB94B5B1}" type="slidenum">
              <a:rPr lang="en-AU" altLang="en-US"/>
              <a:pPr>
                <a:spcBef>
                  <a:spcPct val="0"/>
                </a:spcBef>
              </a:pPr>
              <a:t>39</a:t>
            </a:fld>
            <a:endParaRPr lang="en-AU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BBF9EDB-62CA-3B57-12B0-C5B25D7F0F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914BF37-456E-8E30-44E2-AA1610FB6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EB1BE4D-BEDF-4F4A-564C-63AFC3288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AF8CB-7784-4459-B007-66D0F662769C}" type="slidenum">
              <a:rPr lang="en-AU" altLang="en-US"/>
              <a:pPr>
                <a:spcBef>
                  <a:spcPct val="0"/>
                </a:spcBef>
              </a:pPr>
              <a:t>40</a:t>
            </a:fld>
            <a:endParaRPr lang="en-AU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48475BB-80CC-A79B-F548-F7CB577049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02E25D1-487D-159B-6268-6D3A1132D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C5C08D3-ECE9-2D73-C6BA-B7F7CFDAB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8F7161-0366-43D1-9C1B-7432C8F9720D}" type="slidenum">
              <a:rPr lang="en-AU" altLang="en-US"/>
              <a:pPr>
                <a:spcBef>
                  <a:spcPct val="0"/>
                </a:spcBef>
              </a:pPr>
              <a:t>41</a:t>
            </a:fld>
            <a:endParaRPr lang="en-AU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EF397DA-8CA6-0C3A-17BD-5EC9F429CD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5C9554A-658B-FE32-F650-8BCC8E81E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597FB6A-ECBC-7C0E-B5A9-86104351E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ECC02-4D71-4197-AF31-1CE94F366F99}" type="slidenum">
              <a:rPr lang="en-AU" altLang="en-US"/>
              <a:pPr>
                <a:spcBef>
                  <a:spcPct val="0"/>
                </a:spcBef>
              </a:pPr>
              <a:t>42</a:t>
            </a:fld>
            <a:endParaRPr lang="en-AU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C73D68F-5B4E-87A8-3E10-014A362EAD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A8687361-88F4-F4E3-4580-42A21AB38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A1CF178-0419-1053-39E2-43C8F90D0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B9D321-2829-448D-9020-9C7E00A6283A}" type="slidenum">
              <a:rPr lang="en-AU" altLang="en-US"/>
              <a:pPr>
                <a:spcBef>
                  <a:spcPct val="0"/>
                </a:spcBef>
              </a:pPr>
              <a:t>43</a:t>
            </a:fld>
            <a:endParaRPr lang="en-AU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B229C083-2BF5-9D2A-1704-A3475E72D6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282BDF2-35D7-B7B0-780D-F698CACC9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768DFFF-8299-636B-EC04-945C3B9C6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349EE-1C91-49E0-BF48-CFB0425BBB19}" type="slidenum">
              <a:rPr lang="en-AU" altLang="en-US"/>
              <a:pPr>
                <a:spcBef>
                  <a:spcPct val="0"/>
                </a:spcBef>
              </a:pPr>
              <a:t>44</a:t>
            </a:fld>
            <a:endParaRPr lang="en-AU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C2BFAE2-A3DE-C55D-6E78-1F95D472CA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19CA5F8-7AD3-54EA-1594-E1A6118B6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0F091908-FA2A-2712-B55B-6DF835C96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DF125-1ABA-4DA6-A53F-391AE2B41002}" type="slidenum">
              <a:rPr lang="en-AU" altLang="en-US"/>
              <a:pPr>
                <a:spcBef>
                  <a:spcPct val="0"/>
                </a:spcBef>
              </a:pPr>
              <a:t>45</a:t>
            </a:fld>
            <a:endParaRPr lang="en-AU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0FBD257-7B50-B6C8-9B9A-0B965F8B8A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B4F499F-1F91-9AE7-4145-DE0414633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7AA7BCF-BF18-E752-3DC9-B3E6DADC5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B1B55-C7E5-4EDA-8FE9-776431F94E13}" type="slidenum">
              <a:rPr lang="en-AU" altLang="en-US"/>
              <a:pPr>
                <a:spcBef>
                  <a:spcPct val="0"/>
                </a:spcBef>
              </a:pPr>
              <a:t>46</a:t>
            </a:fld>
            <a:endParaRPr lang="en-AU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B1AEE144-F1A2-6E60-906A-9CD3748676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4B3B059-52F2-0138-F082-741DD5CE8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82A2738-11B5-3109-F9AD-FAB8735B3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C1458-9D63-43C3-BE91-6A0ED09FF4EB}" type="slidenum">
              <a:rPr lang="en-AU" altLang="en-US"/>
              <a:pPr>
                <a:spcBef>
                  <a:spcPct val="0"/>
                </a:spcBef>
              </a:pPr>
              <a:t>4</a:t>
            </a:fld>
            <a:endParaRPr lang="en-AU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C93979-4CBD-3500-8537-172492C6B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45F4006-D281-217A-A61D-E2D69D534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1814927-B9A0-7784-0C47-768B19FEE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76E0BC5F-0C89-B5BF-685F-CD1BE398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69B27ADD-CD0A-2B9B-3BF1-A7492D1B5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36BFC-7529-46A0-ACB5-FEFFD1E2D437}" type="slidenum">
              <a:rPr lang="en-AU" altLang="en-US"/>
              <a:pPr>
                <a:spcBef>
                  <a:spcPct val="0"/>
                </a:spcBef>
              </a:pPr>
              <a:t>47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5595E3A-6A7F-50F6-5263-7ECA6B0F7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429F8F-F951-40E3-91DC-69CFE137606A}" type="slidenum">
              <a:rPr lang="en-AU" altLang="en-US"/>
              <a:pPr>
                <a:spcBef>
                  <a:spcPct val="0"/>
                </a:spcBef>
              </a:pPr>
              <a:t>48</a:t>
            </a:fld>
            <a:endParaRPr lang="en-AU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03B5112-CAB5-20F7-49B7-E0B09D7C15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4536763-C55D-757F-A463-E5A9440ED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ONLY AVAILABLE NOW ON-LINE!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REQUEST FOOTWEAR IS SENT TO YOUR CLINIC FOR DISPENSING  - your responsibility is to make timely appointments for dispensing and returning voucher for supplier payment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DELAYS IN DVA PROCESSING  MAY OCCUR WHEN: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Sections on the D0688 prescription form are left BLANK;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Clinical information regarding abnormal pathologies etc are brief or non-descript;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Previous DVA issued MGF is not identified for replacement/condemning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E69AD86-865B-D756-5F25-3E3CE2DC4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C339D4-2872-4D8C-BEEC-B1CA530634C9}" type="slidenum">
              <a:rPr lang="en-AU" altLang="en-US"/>
              <a:pPr>
                <a:spcBef>
                  <a:spcPct val="0"/>
                </a:spcBef>
              </a:pPr>
              <a:t>49</a:t>
            </a:fld>
            <a:endParaRPr lang="en-AU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1222363-6924-9D21-792A-6CCE15712B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58D5C7C-7AD4-B3F8-9BF2-0DF535EF7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PROVIDERS ARE ENCOURAGED TO CLAIM FOR ACQUITTALS WHEN A SEPARATE APPOINTMENT IS MADE FOR THIS CONSULTATION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USE ITEM CODE F019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3F8D04B3-ADB1-A4C5-1DE4-8213CE6C8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CEC4606E-B150-4AB4-44E2-496195EB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>
              <a:latin typeface="Arial" panose="020B0604020202020204" pitchFamily="34" charset="0"/>
            </a:endParaRPr>
          </a:p>
          <a:p>
            <a:endParaRPr lang="en-AU" altLang="en-US">
              <a:latin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DC9CB37-B58E-8603-5884-4EAADA1EA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90FDA-FF65-4048-A8B5-BDA465C95674}" type="slidenum">
              <a:rPr lang="en-AU" altLang="en-US"/>
              <a:pPr>
                <a:spcBef>
                  <a:spcPct val="0"/>
                </a:spcBef>
              </a:pPr>
              <a:t>50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8700E77-8A5C-D3A6-D423-1FF359469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BF5B1B-BAE8-4659-8754-2C29A4326E52}" type="slidenum">
              <a:rPr lang="en-AU" altLang="en-US"/>
              <a:pPr>
                <a:spcBef>
                  <a:spcPct val="0"/>
                </a:spcBef>
              </a:pPr>
              <a:t>51</a:t>
            </a:fld>
            <a:endParaRPr lang="en-AU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F1A20ABF-B4B7-0273-B1A2-26BA63616C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0AAA200-2C29-306F-93B0-1DE48A8BF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SEARCHING ON THE NEW WEBSITE AS OF 2015: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PROVIDERS (navy blue header)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=&gt; PROVIDER PROGRAMS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=&gt; RAP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o National Schedule of Equipment				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search ‘Pod’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o Contracted Suppliers of Equipment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“MFS” Group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	o Forms D0992	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968DC3B5-8780-8B0D-3683-40DBEEA68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15A67-815F-4B2C-9EF0-6222F46485EE}" type="slidenum">
              <a:rPr lang="en-AU" altLang="en-US"/>
              <a:pPr>
                <a:spcBef>
                  <a:spcPct val="0"/>
                </a:spcBef>
              </a:pPr>
              <a:t>52</a:t>
            </a:fld>
            <a:endParaRPr lang="en-AU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DB19AA57-43A7-4414-09CF-E4F3E1E261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76400531-6AEA-AF13-7516-6F642E52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5DB9B27-900A-57AC-1453-0CF498888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6022F0-F82B-4331-B0BE-64F62E850C65}" type="slidenum">
              <a:rPr lang="en-AU" altLang="en-US"/>
              <a:pPr>
                <a:spcBef>
                  <a:spcPct val="0"/>
                </a:spcBef>
              </a:pPr>
              <a:t>53</a:t>
            </a:fld>
            <a:endParaRPr lang="en-AU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6444F769-B422-3889-AB65-9FB87B30B1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68350"/>
            <a:ext cx="4918075" cy="368935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4E4E44D-2E5E-7AB5-199D-BCEA0F508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9475"/>
            <a:ext cx="4964112" cy="453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9A023721-25C0-36D4-F2DB-7F87B7831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22307-DF0A-4E56-9DDE-54EB94ED8D87}" type="slidenum">
              <a:rPr lang="en-AU" altLang="en-US"/>
              <a:pPr>
                <a:spcBef>
                  <a:spcPct val="0"/>
                </a:spcBef>
              </a:pPr>
              <a:t>54</a:t>
            </a:fld>
            <a:endParaRPr lang="en-AU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F40C1D8-340D-B43D-1859-971138F1C9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68350"/>
            <a:ext cx="4918075" cy="368935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992993F-4F6C-225E-750F-0CC24136B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9475"/>
            <a:ext cx="4964112" cy="453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B3E01CA-E0BF-FB20-7324-6804CB1A6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0C715-C948-4986-9A1D-05E93FFF72C6}" type="slidenum">
              <a:rPr lang="en-AU" altLang="en-US"/>
              <a:pPr>
                <a:spcBef>
                  <a:spcPct val="0"/>
                </a:spcBef>
              </a:pPr>
              <a:t>55</a:t>
            </a:fld>
            <a:endParaRPr lang="en-AU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A8A5E781-3BE0-0420-219C-FC6934A9BD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68350"/>
            <a:ext cx="4918075" cy="368935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D1B18D3-AC15-7EC2-764E-75BC4350D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9475"/>
            <a:ext cx="4964112" cy="453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8BD303A1-377A-2FA4-CC8A-3B794816B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36F9C-5156-4485-A5BD-BBE46EDA779B}" type="slidenum">
              <a:rPr lang="en-AU" altLang="en-US"/>
              <a:pPr>
                <a:spcBef>
                  <a:spcPct val="0"/>
                </a:spcBef>
              </a:pPr>
              <a:t>56</a:t>
            </a:fld>
            <a:endParaRPr lang="en-AU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445CB39-5AB8-6B61-473B-B36C1E29DC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2975" y="768350"/>
            <a:ext cx="4918075" cy="368935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5346B597-5712-41BD-A0D0-8B5FB383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9475"/>
            <a:ext cx="4964112" cy="453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F0B581C-2FD0-1E02-0312-BE5781E7D3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450113-9BF8-544C-16E7-B5269BDDA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http://factsheets.dva.gov.au/factsheets/</a:t>
            </a: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Overview of cards Factsheet </a:t>
            </a:r>
            <a:r>
              <a:rPr lang="en-AU" altLang="en-US" b="1">
                <a:latin typeface="Arial" panose="020B0604020202020204" pitchFamily="34" charset="0"/>
              </a:rPr>
              <a:t>IS160</a:t>
            </a: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 b="1">
                <a:latin typeface="Arial" panose="020B0604020202020204" pitchFamily="34" charset="0"/>
              </a:rPr>
              <a:t>GOLD CARD  </a:t>
            </a: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Factsheet </a:t>
            </a:r>
            <a:r>
              <a:rPr lang="en-AU" altLang="en-US" b="1">
                <a:latin typeface="Arial" panose="020B0604020202020204" pitchFamily="34" charset="0"/>
              </a:rPr>
              <a:t>HSV01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3EDBB7D9-C856-D3A0-9124-D7BBC57DE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9F4C1-D40D-4129-9A9C-89797BB0D422}" type="slidenum">
              <a:rPr lang="en-AU" altLang="en-US"/>
              <a:pPr>
                <a:spcBef>
                  <a:spcPct val="0"/>
                </a:spcBef>
              </a:pPr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54D7C9A-AA78-07A5-C739-4E07D18A8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66B8E-7090-4F09-8BCF-07F7C6EBE552}" type="slidenum">
              <a:rPr lang="en-AU" altLang="en-US"/>
              <a:pPr>
                <a:spcBef>
                  <a:spcPct val="0"/>
                </a:spcBef>
              </a:pPr>
              <a:t>57</a:t>
            </a:fld>
            <a:endParaRPr lang="en-AU" altLang="en-US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3E4EAF92-073B-B525-71AF-B3DD23DE70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42975" y="768350"/>
            <a:ext cx="4918075" cy="368935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E94497E9-6C39-FA3A-39B1-2A1AC4AAB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9475"/>
            <a:ext cx="4964112" cy="453231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A3FE573-46B6-99CF-4FB4-7A2670A663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828B2C9-7F85-5888-7C36-A0977C7AD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 b="1">
                <a:latin typeface="Arial" panose="020B0604020202020204" pitchFamily="34" charset="0"/>
              </a:rPr>
              <a:t>FACT SHEETS</a:t>
            </a: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http://factsheets.dva.gov.au/factsheets/</a:t>
            </a:r>
          </a:p>
          <a:p>
            <a:pPr eaLnBrk="1" hangingPunct="1"/>
            <a:endParaRPr lang="en-AU" altLang="en-US" b="1">
              <a:latin typeface="Arial" panose="020B0604020202020204" pitchFamily="34" charset="0"/>
            </a:endParaRPr>
          </a:p>
          <a:p>
            <a:pPr eaLnBrk="1" hangingPunct="1"/>
            <a:endParaRPr lang="en-AU" altLang="en-US" b="1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 b="1">
                <a:latin typeface="Arial" panose="020B0604020202020204" pitchFamily="34" charset="0"/>
              </a:rPr>
              <a:t>WHITE CARD</a:t>
            </a: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Factsheet </a:t>
            </a:r>
            <a:r>
              <a:rPr lang="en-AU" altLang="en-US" b="1">
                <a:latin typeface="Arial" panose="020B0604020202020204" pitchFamily="34" charset="0"/>
              </a:rPr>
              <a:t>HSV61</a:t>
            </a: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endParaRPr lang="en-AU" altLang="en-US">
              <a:latin typeface="Arial" panose="020B0604020202020204" pitchFamily="34" charset="0"/>
            </a:endParaRPr>
          </a:p>
          <a:p>
            <a:pPr eaLnBrk="1" hangingPunct="1"/>
            <a:r>
              <a:rPr lang="en-AU" altLang="en-US" b="1">
                <a:latin typeface="Arial" panose="020B0604020202020204" pitchFamily="34" charset="0"/>
              </a:rPr>
              <a:t>ORANGE CARD</a:t>
            </a:r>
          </a:p>
          <a:p>
            <a:pPr eaLnBrk="1" hangingPunct="1"/>
            <a:r>
              <a:rPr lang="en-AU" altLang="en-US">
                <a:latin typeface="Arial" panose="020B0604020202020204" pitchFamily="34" charset="0"/>
              </a:rPr>
              <a:t>Factsheet </a:t>
            </a:r>
            <a:r>
              <a:rPr lang="en-AU" altLang="en-US" b="1">
                <a:latin typeface="Arial" panose="020B0604020202020204" pitchFamily="34" charset="0"/>
              </a:rPr>
              <a:t>HSV69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3B44F429-0312-8592-0EBD-CB741F81C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17CFD4-2BFF-436A-B271-F8462E8A7DE2}" type="slidenum">
              <a:rPr lang="en-AU" altLang="en-US"/>
              <a:pPr>
                <a:spcBef>
                  <a:spcPct val="0"/>
                </a:spcBef>
              </a:pPr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9C90BF7-67E9-1A21-88E9-43BE57847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4A81D-F6CF-4FE9-8F02-6E6375CBB681}" type="slidenum">
              <a:rPr lang="en-AU" altLang="en-US"/>
              <a:pPr>
                <a:spcBef>
                  <a:spcPct val="0"/>
                </a:spcBef>
              </a:pPr>
              <a:t>8</a:t>
            </a:fld>
            <a:endParaRPr lang="en-AU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67B00B0-47BF-EFE7-B234-6B3E19798B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030F645-CA15-6D37-09D9-5762F4E0F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4CD9836-7563-8F51-1215-260C16C3F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47F90-962A-45BB-818B-61FF8D836F00}" type="slidenum">
              <a:rPr lang="en-AU" altLang="en-US"/>
              <a:pPr>
                <a:spcBef>
                  <a:spcPct val="0"/>
                </a:spcBef>
              </a:pPr>
              <a:t>9</a:t>
            </a:fld>
            <a:endParaRPr lang="en-AU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174C992-90A4-F883-322E-13AE2FDC6C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077475C-5CE2-801F-78E9-BB09EACEB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51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DCBA1A9-D109-989B-6509-3226EC4CD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E6F122-0C09-4D63-B0EB-69F02A7CDF73}" type="slidenum">
              <a:rPr lang="en-AU" altLang="en-US"/>
              <a:pPr>
                <a:spcBef>
                  <a:spcPct val="0"/>
                </a:spcBef>
              </a:pPr>
              <a:t>10</a:t>
            </a:fld>
            <a:endParaRPr lang="en-AU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F3A7CFD-CEAC-F24F-11B1-AEFD007C52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517A754-AEA9-A670-C7A8-A95E07DB2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08104B-5470-366B-F841-A516BBC9C368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AA5B20D2-8466-2033-6679-FCDF9D650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45C4855-C227-466B-C827-240ECC957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5552D63B-6467-2713-BC4A-F452E07FF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9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AB1EE8C-1B0A-D299-D97C-5D62D060E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1E953D-BEDD-B325-71F7-DCA060BD3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CB47FC3-3618-62CB-2ADA-3F8FEB074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F51E4-DAA7-43A2-AA78-35C5F67C69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9578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AD8AD62-45AF-5519-8A9A-E1EB169F4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E169E6B-93FF-77C8-5EFF-644F5E493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0F9BA15-0098-F82E-DFF8-9806DD35E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D5B62-1B68-4694-97D3-65095E221CE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3530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22D3D9-4363-F4FD-B180-BB7BB422C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B5FB02-64D3-4B35-E658-1F5DC711A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0CC5581-9CDC-2D51-29D2-C5EC92766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E747A-5E63-471A-82FC-B0075392B8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40799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FC58AC7-75A6-3CCE-1798-17F59A57E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DBBC0B5-F869-BE08-ACE8-D49CE57B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4F7A1C8-0303-A49C-ED03-BE9301D3E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39B5B-4F60-4DA5-80F2-8B05E9DAE88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1739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B6666E0-2904-A7A5-BD29-907B52C4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15B2408-25C0-4045-1669-233CB9960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72D3B9-6818-3EA7-AD42-12DD2C483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A06C2-AD3A-4AF2-8D15-ECB8BFE717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76434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C9BD20-AA19-C4CA-628C-84DEA7008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341C70-0A2A-4DBF-6F40-95B8E3309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963C4EA-DA18-E31C-153E-F9F92B5B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20855-6D1D-4143-BD6F-473D16B2AA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27306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517C8A2-B286-B81D-72EB-CCF34553E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A9FF2B3-A949-AFE5-F27D-F82354D67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7473A6A-BE12-8506-BE1A-09F572FFD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E7278-EAAB-4ABF-8AF6-29A5F2EBAF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2458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FD29CFC-C1AE-3F80-A850-78E492C83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86917E8-97F4-BF16-F0AA-DB8FB54D0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699C719-32B8-AB02-8D8D-A4227B93C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4D36D-4309-4AEF-B6B6-BEEEEFE546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56668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ADD8A15-7AD0-49F6-A9A1-A1CCC08D1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3518038-65BF-2D08-285C-4031AD631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045EA27-EEEE-D92A-55FE-BDFBAB19C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988E0-F366-4319-A72A-07A15FB90BB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5701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63644C2-4976-C0B7-799E-C14FAA8CF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2C9C00C-FBA5-8580-1DBE-3BCAA44F0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F95B317-2E89-7B43-6664-77BC9D0EF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5F568-1229-45D0-BB0F-9CEB184D05C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665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C666F7E-A8D0-61E4-30DD-F8E74EF27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EBC68F-9CBC-9EC9-BE84-6F755EE67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90103B7-D6BE-EE8F-5C29-1CDE097BF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4E183-0C18-4F70-A661-5C103F1E01A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1032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7DB41A3-6481-58D0-D4CE-9EA7D187C44F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2D9778F3-9EF0-DE77-C3C8-BE63B07E8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A3E498CA-557B-66D8-A848-C5B9B345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754E43A8-815D-E12F-F739-2DB5EA70C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FAD73E32-D4E4-CEB2-875D-6F5FAE5C8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31D56C3-B484-FE5A-56A5-F2286D5D8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DBA837CE-9744-F729-2A67-3C0CF5B4F6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E9B67754-1F21-FA23-0785-31063EF3B5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8314" name="Rectangle 10">
            <a:extLst>
              <a:ext uri="{FF2B5EF4-FFF2-40B4-BE49-F238E27FC236}">
                <a16:creationId xmlns:a16="http://schemas.microsoft.com/office/drawing/2014/main" id="{C8E3AD46-FF65-5DEF-E615-4D0144F9AF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90D698-099C-4859-94E8-6943D2DF438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rehabilitation-appliances-program-rap#medical-gra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sites/default/files/dvaforms/D0688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rehabilitation-appliances-program-rap#medical-gra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va.gov.au/providers/provider-programs/rehabilitation-appliances-program-rap#medical-gra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sites/default/files/dvaforms/D0688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rehabilitation-appliances-program-rap#medical-gra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va.gov.au/providers/fee-schedules/dental-and-allied-health-fee-schedule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dva-health-c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rehabilitation-appliances-program-rap#schedule-equipment-doc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travel-treatment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providers/provider-programs/rehabilitation-appliances-program-rap#medical-grad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va.gov.au/providers/dva-health-card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CC7BBF-B34B-236B-C583-18D15F105F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620713"/>
            <a:ext cx="7199313" cy="1873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altLang="en-US" sz="3600" dirty="0"/>
              <a:t>Assessing Health Providers</a:t>
            </a:r>
            <a:br>
              <a:rPr lang="en-AU" altLang="en-US" sz="3600" dirty="0"/>
            </a:br>
            <a:r>
              <a:rPr lang="en-AU" altLang="en-US" sz="3600" dirty="0">
                <a:latin typeface="+mn-lt"/>
              </a:rPr>
              <a:t>ONLINE TRAINING</a:t>
            </a:r>
            <a:br>
              <a:rPr lang="en-AU" altLang="en-US" sz="3600" dirty="0">
                <a:latin typeface="+mn-lt"/>
              </a:rPr>
            </a:br>
            <a:endParaRPr lang="en-AU" altLang="en-US" sz="2000" dirty="0">
              <a:latin typeface="+mn-lt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985DB6-0178-E259-F26F-E5AC24FB9A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997200"/>
            <a:ext cx="6950075" cy="3384550"/>
          </a:xfrm>
        </p:spPr>
        <p:txBody>
          <a:bodyPr/>
          <a:lstStyle/>
          <a:p>
            <a:pPr eaLnBrk="1" hangingPunct="1"/>
            <a:r>
              <a:rPr lang="en-AU" altLang="en-US"/>
              <a:t> </a:t>
            </a:r>
          </a:p>
          <a:p>
            <a:pPr eaLnBrk="1" hangingPunct="1"/>
            <a:r>
              <a:rPr lang="en-AU" altLang="en-US"/>
              <a:t>Medical Grade Footwear Program</a:t>
            </a:r>
          </a:p>
          <a:p>
            <a:pPr eaLnBrk="1" hangingPunct="1"/>
            <a:endParaRPr lang="en-AU" altLang="en-US"/>
          </a:p>
          <a:p>
            <a:pPr eaLnBrk="1" hangingPunct="1"/>
            <a:endParaRPr lang="en-AU" altLang="en-US"/>
          </a:p>
          <a:p>
            <a:pPr algn="r" eaLnBrk="1" hangingPunct="1"/>
            <a:endParaRPr lang="en-AU" altLang="en-US" sz="1000" b="1"/>
          </a:p>
          <a:p>
            <a:pPr algn="r" eaLnBrk="1" hangingPunct="1"/>
            <a:endParaRPr lang="en-AU" altLang="en-US" sz="10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7853B77-060C-BA24-4D1F-0CA78EA92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Medical </a:t>
            </a:r>
            <a:r>
              <a:rPr lang="en-AU" altLang="en-US" sz="3200" dirty="0">
                <a:solidFill>
                  <a:srgbClr val="006666"/>
                </a:solidFill>
                <a:latin typeface="+mn-lt"/>
              </a:rPr>
              <a:t>Grade</a:t>
            </a:r>
            <a:r>
              <a:rPr lang="en-AU" altLang="en-US" sz="3200" dirty="0">
                <a:latin typeface="+mn-lt"/>
              </a:rPr>
              <a:t> Footwear </a:t>
            </a:r>
            <a:br>
              <a:rPr lang="en-AU" altLang="en-US" sz="3200" dirty="0">
                <a:latin typeface="+mn-lt"/>
              </a:rPr>
            </a:br>
            <a:r>
              <a:rPr lang="en-AU" altLang="en-US" sz="3200" dirty="0">
                <a:latin typeface="+mn-lt"/>
              </a:rPr>
              <a:t>READY MADE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680BD9CE-4286-3F9A-7AB4-EB6A0E8BB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570038"/>
            <a:ext cx="731361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Footwear that has specific features of extra depth and/or extra width added to the shoe last so the completed shoe can accommodate foot abnormalities.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400"/>
              <a:t>This footwear is listed on the MGF Register: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>
                <a:hlinkClick r:id="rId3"/>
              </a:rPr>
              <a:t>http://www.dva.gov.au/providers/provider-programs/rehabilitation-appliances-program-rap#medical-grade</a:t>
            </a:r>
            <a:endParaRPr lang="en-US" altLang="en-US" sz="2000"/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 i="1"/>
              <a:t>Acceptance on the MGF Register is determined by DVA in accordance with the departmental document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“Technical Specifications of Medical Grade Footwear”.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4DAD4C0-F241-0613-4C3E-64C75B8CC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Medical Grade Footwear</a:t>
            </a:r>
            <a:br>
              <a:rPr lang="en-AU" altLang="en-US" sz="3200" dirty="0">
                <a:latin typeface="+mn-lt"/>
              </a:rPr>
            </a:br>
            <a:r>
              <a:rPr lang="en-AU" altLang="en-US" sz="3200" dirty="0">
                <a:latin typeface="+mn-lt"/>
              </a:rPr>
              <a:t>CUSTOM MADE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2779452-82B7-E28B-E0F0-2488AF42F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7313612" cy="4941887"/>
          </a:xfrm>
        </p:spPr>
        <p:txBody>
          <a:bodyPr/>
          <a:lstStyle/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Footwear manufactured to individual and DVA technical specifications.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 eaLnBrk="1" hangingPunct="1">
              <a:defRPr/>
            </a:pPr>
            <a:r>
              <a:rPr lang="en-AU" altLang="en-US" sz="2000" dirty="0"/>
              <a:t>Made from individual lasts/casts &amp; patterns to replicate the feet.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 eaLnBrk="1" hangingPunct="1">
              <a:defRPr/>
            </a:pPr>
            <a:r>
              <a:rPr lang="en-AU" altLang="en-US" sz="2000" dirty="0"/>
              <a:t>Specifically designed to accommodate abnormal foot/ankle structure or gross deformities of the feet.</a:t>
            </a:r>
          </a:p>
          <a:p>
            <a:pPr eaLnBrk="1" hangingPunct="1">
              <a:defRPr/>
            </a:pPr>
            <a:endParaRPr lang="en-AU" altLang="en-US" sz="2000" dirty="0"/>
          </a:p>
          <a:p>
            <a:pPr eaLnBrk="1" hangingPunct="1">
              <a:defRPr/>
            </a:pPr>
            <a:r>
              <a:rPr lang="en-AU" altLang="en-US" sz="2000" dirty="0"/>
              <a:t>Provided where ready made MGF cannot accommodate these conditions and has been approved by DVA.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C7C44C5-42D7-C8B8-BAA3-63481080B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33375"/>
            <a:ext cx="7313612" cy="1143000"/>
          </a:xfrm>
        </p:spPr>
        <p:txBody>
          <a:bodyPr/>
          <a:lstStyle/>
          <a:p>
            <a:pPr eaLnBrk="1" hangingPunct="1"/>
            <a:r>
              <a:rPr lang="en-AU" altLang="en-US" sz="3200">
                <a:solidFill>
                  <a:srgbClr val="006666"/>
                </a:solidFill>
                <a:latin typeface="Verdana" panose="020B0604030504040204" pitchFamily="34" charset="0"/>
              </a:rPr>
              <a:t>MEDICAL GRADE FOOTWEAR (MGF)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19EEBE-2E5F-94AD-21A3-FA5B08FE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773238"/>
            <a:ext cx="7313613" cy="4824412"/>
          </a:xfrm>
        </p:spPr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>
                <a:solidFill>
                  <a:srgbClr val="000000"/>
                </a:solidFill>
              </a:rPr>
              <a:t>Assessors for MGF</a:t>
            </a:r>
            <a:endParaRPr lang="en-AU" altLang="en-US" sz="2000" dirty="0"/>
          </a:p>
          <a:p>
            <a:pPr marL="0" indent="0" eaLnBrk="1" hangingPunct="1">
              <a:buClr>
                <a:srgbClr val="006666"/>
              </a:buClr>
              <a:buFont typeface="Wingdings" panose="05000000000000000000" pitchFamily="2" charset="2"/>
              <a:buNone/>
              <a:defRPr/>
            </a:pPr>
            <a:endParaRPr lang="en-AU" altLang="en-US" sz="8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altLang="en-US" sz="2000" dirty="0"/>
              <a:t>Podiatrists and certain medical specialists with the clinical expertise are the acceptable assessing health providers to complete MGF prescriptions – D0688 form. </a:t>
            </a:r>
            <a:r>
              <a:rPr lang="en-US" altLang="en-US" sz="1400" dirty="0">
                <a:hlinkClick r:id="rId3"/>
              </a:rPr>
              <a:t>http://www.dva.gov.au/sites/default/files/dvaforms/D0688.pdf</a:t>
            </a:r>
            <a:endParaRPr lang="en-US" altLang="en-US" sz="1400" dirty="0"/>
          </a:p>
          <a:p>
            <a:pPr lvl="1" eaLnBrk="1" hangingPunct="1">
              <a:defRPr/>
            </a:pPr>
            <a:endParaRPr lang="en-AU" altLang="en-US" sz="1400" dirty="0"/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>
                <a:solidFill>
                  <a:srgbClr val="000000"/>
                </a:solidFill>
              </a:rPr>
              <a:t>Supply of MGF</a:t>
            </a:r>
          </a:p>
          <a:p>
            <a:pPr eaLnBrk="1" hangingPunct="1">
              <a:buClr>
                <a:srgbClr val="006666"/>
              </a:buClr>
              <a:defRPr/>
            </a:pPr>
            <a:endParaRPr lang="en-AU" altLang="en-US" sz="8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altLang="en-US" sz="2000" dirty="0"/>
              <a:t>Suitably qualified and experienced MGF suppliers who have entered into an agreement with DVA, provide these services and products to DVA beneficiaries.</a:t>
            </a:r>
          </a:p>
          <a:p>
            <a:pPr lvl="1" eaLnBrk="1" hangingPunct="1">
              <a:defRPr/>
            </a:pPr>
            <a:endParaRPr lang="en-AU" altLang="en-US" sz="24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AU" altLang="en-US" sz="21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6A61C55-C232-1ADC-4441-E44E2762D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33375"/>
            <a:ext cx="7313612" cy="1143000"/>
          </a:xfrm>
        </p:spPr>
        <p:txBody>
          <a:bodyPr/>
          <a:lstStyle/>
          <a:p>
            <a:pPr eaLnBrk="1" hangingPunct="1"/>
            <a:r>
              <a:rPr lang="en-AU" altLang="en-US" sz="3200">
                <a:solidFill>
                  <a:srgbClr val="006666"/>
                </a:solidFill>
                <a:latin typeface="Verdana" panose="020B0604030504040204" pitchFamily="34" charset="0"/>
              </a:rPr>
              <a:t>MEDICAL GRADE FOOTWEAR (MGF) - Assessors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420AABA-A731-DA61-4395-A7AB009DA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313613" cy="482441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/>
              <a:t>Approved assessing health providers for MGF are</a:t>
            </a:r>
          </a:p>
          <a:p>
            <a:pPr indent="127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podiatrists or medical specialists </a:t>
            </a:r>
            <a:r>
              <a:rPr lang="en-US" altLang="en-US" sz="1600" dirty="0"/>
              <a:t>i.e. Vascular Surgeon, </a:t>
            </a:r>
            <a:r>
              <a:rPr lang="en-US" altLang="en-US" sz="1600" dirty="0" err="1"/>
              <a:t>Orthopaedic</a:t>
            </a:r>
            <a:r>
              <a:rPr lang="en-US" altLang="en-US" sz="1600" dirty="0"/>
              <a:t> Surgeon, Rehabilitation Specialist or Rheumatologist.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Responsible to follow the outlined clinical pathway to determine appropriate management prior to prescribing MGF.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Refer to </a:t>
            </a:r>
            <a:r>
              <a:rPr lang="en-US" altLang="en-US" sz="2000" i="1" dirty="0"/>
              <a:t>“Guidelines for Assessing Health Providers for the supply of Medical Grade Footwear”. </a:t>
            </a:r>
            <a:r>
              <a:rPr lang="en-US" altLang="en-US" sz="1400" dirty="0">
                <a:hlinkClick r:id="rId3"/>
              </a:rPr>
              <a:t>http://www.dva.gov.au/providers/provider-programs/rehabilitation-appliances-program-rap#medical-grade</a:t>
            </a:r>
            <a:endParaRPr lang="en-US" altLang="en-US" sz="1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BFBA7B5-E8E4-7F0A-ACFF-2DE3B3FF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solidFill>
                  <a:srgbClr val="006666"/>
                </a:solidFill>
                <a:latin typeface="Verdana" panose="020B0604030504040204" pitchFamily="34" charset="0"/>
              </a:rPr>
              <a:t>MEDICAL GRADE FOOTWEAR (MGF) - Supply</a:t>
            </a:r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C64F1-278B-6E75-7F30-28C32FCC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827213"/>
            <a:ext cx="7561262" cy="4114800"/>
          </a:xfrm>
        </p:spPr>
        <p:txBody>
          <a:bodyPr/>
          <a:lstStyle/>
          <a:p>
            <a:pPr>
              <a:defRPr/>
            </a:pPr>
            <a:r>
              <a:rPr lang="en-AU" sz="2000" dirty="0"/>
              <a:t>DVA contracts with suppliers of MGF. Suppliers may include orthotists, commercial shoe stores and MGF specialists.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Some provide only ready made extra depth/width shoes, some provide only custom made, some provide both types of MGF.</a:t>
            </a:r>
            <a:endParaRPr lang="en-AU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sz="1600" dirty="0"/>
          </a:p>
          <a:p>
            <a:pPr eaLnBrk="1" hangingPunct="1">
              <a:defRPr/>
            </a:pPr>
            <a:r>
              <a:rPr lang="en-AU" altLang="en-US" sz="2000" dirty="0"/>
              <a:t>A supplier must agree with DVA’s Terms and Conditions. </a:t>
            </a:r>
            <a:r>
              <a:rPr lang="en-US" altLang="en-US" sz="2000" dirty="0"/>
              <a:t>The </a:t>
            </a:r>
            <a:r>
              <a:rPr lang="en-US" altLang="en-US" sz="2000" i="1" dirty="0"/>
              <a:t>“Notes for Medical Grade Footwear Suppliers” </a:t>
            </a:r>
            <a:r>
              <a:rPr lang="en-US" altLang="en-US" sz="2000" dirty="0"/>
              <a:t>outlines the process and responsibilities of supply and DVA requirements. </a:t>
            </a:r>
          </a:p>
          <a:p>
            <a:pPr marL="35560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400" dirty="0">
                <a:hlinkClick r:id="rId2"/>
              </a:rPr>
              <a:t>http://www.dva.gov.au/providers/provider-programs/rehabilitation-appliances-program-rap#medical-grade</a:t>
            </a:r>
            <a:endParaRPr lang="en-US" altLang="en-US" sz="1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sz="2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D6584C2-7264-6027-62B5-7E9D8B108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765175"/>
            <a:ext cx="7313613" cy="750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+mn-lt"/>
              </a:rPr>
              <a:t>TECHNICAL CRITERIA</a:t>
            </a:r>
            <a:endParaRPr lang="en-AU" altLang="en-US" sz="3200" dirty="0">
              <a:latin typeface="+mn-lt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EC84C2-7AF1-754E-DE55-0B456C6CA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7463" y="1516063"/>
            <a:ext cx="7429500" cy="52260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The document “Technical Specifications of Medical Grade Footwear” is available </a:t>
            </a:r>
          </a:p>
          <a:p>
            <a:pPr eaLnBrk="1" hangingPunct="1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as Attachment A in The Notes for Medical Grade Footwear Suppliers.</a:t>
            </a:r>
          </a:p>
          <a:p>
            <a:pPr eaLnBrk="1" hangingPunct="1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Overall, MGF should have:</a:t>
            </a:r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/>
              <a:t>Good quality leather uppers</a:t>
            </a:r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/>
              <a:t>Light coloured linings</a:t>
            </a:r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/>
              <a:t>Components free of wrinkles or creases</a:t>
            </a:r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/>
              <a:t>Designs that allow easy donning and doffing</a:t>
            </a:r>
          </a:p>
          <a:p>
            <a:pPr eaLnBrk="1" hangingPunct="1">
              <a:buClr>
                <a:srgbClr val="006666"/>
              </a:buClr>
              <a:defRPr/>
            </a:pPr>
            <a:r>
              <a:rPr lang="en-AU" altLang="en-US" sz="2000" dirty="0"/>
              <a:t>Materials that enable an average lifespan expectancy of 2 years</a:t>
            </a:r>
          </a:p>
          <a:p>
            <a:pPr marL="0" indent="0" eaLnBrk="1" hangingPunct="1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AU" altLang="en-US" sz="1200" i="1" dirty="0">
              <a:solidFill>
                <a:srgbClr val="006666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AU" altLang="en-US" sz="2000" dirty="0"/>
              <a:t>Assessing health providers should case manage any issues with regards to quality, fitting and function of MGF directly with the supplier.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59C9EA5-504F-8E9D-5652-60775CD62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788" y="512763"/>
            <a:ext cx="7312025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+mn-lt"/>
              </a:rPr>
              <a:t>REFERRAL MGF FLOWCHART</a:t>
            </a:r>
            <a:endParaRPr lang="en-AU" altLang="en-US" sz="3200" dirty="0">
              <a:latin typeface="+mn-lt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81B506DE-6DCF-CE29-9BCF-295F16FE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276475"/>
            <a:ext cx="2160588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Entitled person</a:t>
            </a:r>
            <a:endParaRPr lang="en-AU" altLang="en-US" sz="1800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ADF2AD7C-E0E0-550F-5321-6EE04116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3933825"/>
            <a:ext cx="3373437" cy="554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Podiatrist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Assess and provides prescription for MGF</a:t>
            </a:r>
            <a:endParaRPr lang="en-AU" altLang="en-US" sz="1200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4F80A8F7-DB88-630A-2776-E428FD1C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2997200"/>
            <a:ext cx="1511300" cy="554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LMO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Provides referral </a:t>
            </a:r>
            <a:endParaRPr lang="en-AU" altLang="en-US" sz="1200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2B425650-1BF4-FA68-35A6-6C580F1C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3933825"/>
            <a:ext cx="3433763" cy="554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Specialist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/>
              <a:t>Assess and provides prescription for MGF</a:t>
            </a:r>
            <a:endParaRPr lang="en-AU" altLang="en-US" sz="1200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068122F1-B6F1-F512-D6F5-93E31A8D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4868863"/>
            <a:ext cx="2605087" cy="147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/>
              <a:t>Supplier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altLang="en-US" sz="1200" dirty="0"/>
              <a:t>Measures, fits and supplies ready made MGF as appropriate or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altLang="en-US" sz="1200" dirty="0"/>
              <a:t>Provides quote for supply of custom MGF</a:t>
            </a:r>
            <a:endParaRPr lang="en-AU" altLang="en-US" sz="1200" dirty="0"/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endParaRPr lang="en-US" altLang="en-US" sz="1200" dirty="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0ED6E155-7104-CE88-8F5A-2386C53C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32463"/>
            <a:ext cx="2808287" cy="110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DVA – RAP section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Custom made MGF and modifications not listed on the MGF Schedule require prior approval</a:t>
            </a:r>
            <a:endParaRPr lang="en-AU" altLang="en-US" sz="1200"/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A46DB445-24F0-C4D2-E2BD-50CEC47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28775"/>
            <a:ext cx="77771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1800"/>
              <a:t>Entitled persons can be referred by the LMO to either Medical Specialists or Podiatrists for MGF assessment. </a:t>
            </a:r>
          </a:p>
        </p:txBody>
      </p:sp>
      <p:cxnSp>
        <p:nvCxnSpPr>
          <p:cNvPr id="33802" name="AutoShape 10">
            <a:extLst>
              <a:ext uri="{FF2B5EF4-FFF2-40B4-BE49-F238E27FC236}">
                <a16:creationId xmlns:a16="http://schemas.microsoft.com/office/drawing/2014/main" id="{4C509369-ABFE-B46E-26BB-EC5F4BD598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2646363"/>
            <a:ext cx="0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3" name="Line 11">
            <a:extLst>
              <a:ext uri="{FF2B5EF4-FFF2-40B4-BE49-F238E27FC236}">
                <a16:creationId xmlns:a16="http://schemas.microsoft.com/office/drawing/2014/main" id="{3EEA32F3-2372-5AAC-6DCE-16C2AB1EA5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3663" y="3332163"/>
            <a:ext cx="97155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3C3A6B1E-040A-2988-C24A-1A7707C8A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3390900"/>
            <a:ext cx="1000125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E6F20CDB-A64C-C3E4-BEB9-2CF8C0A91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508500"/>
            <a:ext cx="1284288" cy="620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5D60F95F-F10E-B670-1802-2685BAC1A3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581525"/>
            <a:ext cx="1368425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E62F30C5-EA7D-F5B5-CA16-0B9E574A5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5949950"/>
            <a:ext cx="45243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D31920E-9E11-6145-EAC7-D7BB8CB6B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885113" cy="1038225"/>
          </a:xfrm>
        </p:spPr>
        <p:txBody>
          <a:bodyPr/>
          <a:lstStyle/>
          <a:p>
            <a:pPr eaLnBrk="1" hangingPunct="1"/>
            <a:br>
              <a:rPr lang="en-AU" altLang="en-US" sz="4000">
                <a:latin typeface="Verdana" panose="020B0604030504040204" pitchFamily="34" charset="0"/>
              </a:rPr>
            </a:br>
            <a:br>
              <a:rPr lang="en-AU" altLang="en-US" sz="4000">
                <a:latin typeface="Verdana" panose="020B0604030504040204" pitchFamily="34" charset="0"/>
              </a:rPr>
            </a:br>
            <a:r>
              <a:rPr lang="en-AU" altLang="en-US" sz="3200">
                <a:latin typeface="Verdana" panose="020B0604030504040204" pitchFamily="34" charset="0"/>
              </a:rPr>
              <a:t>FORM D0688 </a:t>
            </a:r>
            <a:br>
              <a:rPr lang="en-AU" altLang="en-US" sz="3200">
                <a:latin typeface="Verdana" panose="020B0604030504040204" pitchFamily="34" charset="0"/>
              </a:rPr>
            </a:br>
            <a:r>
              <a:rPr lang="en-AU" altLang="en-US" sz="3200">
                <a:latin typeface="Verdana" panose="020B0604030504040204" pitchFamily="34" charset="0"/>
              </a:rPr>
              <a:t>FOR MGF PRESCRIPTION &amp; SUPPLY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C707E-97F7-A1DC-F889-53E408FC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65300"/>
            <a:ext cx="72009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dirty="0"/>
              <a:t>All MGF is supplied on the primary criteria that there exists sufficient clinical justification.</a:t>
            </a:r>
          </a:p>
          <a:p>
            <a:pPr marL="285750" indent="-285750" eaLnBrk="1" hangingPunct="1">
              <a:spcBef>
                <a:spcPct val="50000"/>
              </a:spcBef>
              <a:buClr>
                <a:srgbClr val="006666"/>
              </a:buClr>
              <a:buSzTx/>
              <a:defRPr/>
            </a:pPr>
            <a:r>
              <a:rPr lang="en-US" altLang="en-US" sz="1800" dirty="0"/>
              <a:t>The Medical Grade Footwear Prescription form D0688 is to be used to prescribe MGF:</a:t>
            </a:r>
          </a:p>
          <a:p>
            <a:pPr marL="1028700" lvl="1" eaLnBrk="1" hangingPunct="1">
              <a:spcBef>
                <a:spcPts val="1200"/>
              </a:spcBef>
              <a:spcAft>
                <a:spcPts val="1200"/>
              </a:spcAft>
              <a:buClr>
                <a:srgbClr val="006666"/>
              </a:buClr>
              <a:buSzTx/>
              <a:defRPr/>
            </a:pPr>
            <a:r>
              <a:rPr lang="en-US" altLang="en-US" sz="1400" dirty="0"/>
              <a:t>Section A is completed by the assessing health provider according to their clinical assessment and review of the entitled person’s footwear.</a:t>
            </a:r>
          </a:p>
          <a:p>
            <a:pPr marL="1028700" lvl="1" eaLnBrk="1" hangingPunct="1">
              <a:spcBef>
                <a:spcPts val="1200"/>
              </a:spcBef>
              <a:spcAft>
                <a:spcPts val="1200"/>
              </a:spcAft>
              <a:buClr>
                <a:srgbClr val="006666"/>
              </a:buClr>
              <a:buSzTx/>
              <a:defRPr/>
            </a:pPr>
            <a:r>
              <a:rPr lang="en-US" altLang="en-US" sz="1400" dirty="0"/>
              <a:t>Section B is completed by the MGF supplier after measuring and conducting a trial fit where appropriate.</a:t>
            </a:r>
          </a:p>
          <a:p>
            <a:pPr marL="1028700" lvl="1" eaLnBrk="1" hangingPunct="1">
              <a:spcBef>
                <a:spcPts val="1200"/>
              </a:spcBef>
              <a:spcAft>
                <a:spcPts val="1200"/>
              </a:spcAft>
              <a:buClr>
                <a:srgbClr val="006666"/>
              </a:buClr>
              <a:buSzTx/>
              <a:defRPr/>
            </a:pPr>
            <a:r>
              <a:rPr lang="en-US" altLang="en-US" sz="1400" dirty="0"/>
              <a:t>Section C is completed by the assessing health provider after the MGF is supplied to verify quality, fit and suitability of the footwear.</a:t>
            </a:r>
          </a:p>
          <a:p>
            <a:pPr marL="285750" indent="-285750" eaLnBrk="1" hangingPunct="1">
              <a:spcBef>
                <a:spcPct val="50000"/>
              </a:spcBef>
              <a:buClr>
                <a:srgbClr val="006666"/>
              </a:buClr>
              <a:buSzTx/>
              <a:defRPr/>
            </a:pPr>
            <a:r>
              <a:rPr lang="en-US" altLang="en-US" sz="1800" dirty="0"/>
              <a:t>D0688 form is available on the DVA website in pdf format for downloading: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200" dirty="0"/>
              <a:t> </a:t>
            </a:r>
            <a:r>
              <a:rPr lang="en-AU" altLang="en-US" sz="1600" dirty="0">
                <a:hlinkClick r:id="rId3"/>
              </a:rPr>
              <a:t>http://www.dva.gov.au/sites/default/files/dvaforms/D0688.pdf</a:t>
            </a:r>
            <a:r>
              <a:rPr lang="en-AU" altLang="en-US" sz="1600" dirty="0"/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4D0F57F-0A2D-2213-C78C-0EDF4A25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>
            <a:extLst>
              <a:ext uri="{FF2B5EF4-FFF2-40B4-BE49-F238E27FC236}">
                <a16:creationId xmlns:a16="http://schemas.microsoft.com/office/drawing/2014/main" id="{8BE9C855-6F72-C613-85FC-6B931C827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01625"/>
            <a:ext cx="4746625" cy="651192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0688.pdf - Adobe Reader - \\Remote">
            <a:extLst>
              <a:ext uri="{FF2B5EF4-FFF2-40B4-BE49-F238E27FC236}">
                <a16:creationId xmlns:a16="http://schemas.microsoft.com/office/drawing/2014/main" id="{D895BC43-B671-BD8D-B198-F5E025E0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11549" r="32558" b="383"/>
          <a:stretch>
            <a:fillRect/>
          </a:stretch>
        </p:blipFill>
        <p:spPr bwMode="auto">
          <a:xfrm>
            <a:off x="2124075" y="26988"/>
            <a:ext cx="47513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A0B2FE3-E73B-853B-BA31-DFA89EF0A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i="1"/>
              <a:t>The aim of this online training is to:</a:t>
            </a:r>
            <a:endParaRPr lang="en-AU" altLang="en-US" sz="3200">
              <a:latin typeface="Verdana" panose="020B060403050404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4AAAACB-3F67-D27D-D6BF-7202DF317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AU" altLang="en-US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2700" dirty="0"/>
              <a:t>provide you with a better understanding of the Department of Veterans’ Affairs (DVA) requirements relating to prescribing and supplying Medical Grade Footwear (MGF).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87CADE3-15AA-EC75-E2AB-5038A46D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PRIOR APPROVAL PROCESS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89370A-270C-4489-0D07-5EC54559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628775"/>
            <a:ext cx="731361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AU" altLang="en-US" sz="2000" kern="0" dirty="0"/>
              <a:t>Prior approval is required for MGF requests for custom, white card holders, recreational footwear and repairs and modifications not listed on the MGF Schedule of Fees.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altLang="en-US" sz="2000" kern="0" dirty="0"/>
          </a:p>
          <a:p>
            <a:pPr>
              <a:defRPr/>
            </a:pPr>
            <a:r>
              <a:rPr lang="en-AU" altLang="en-US" sz="2000" kern="0" dirty="0"/>
              <a:t>The MGF supplier sends the completed D0688 into RAP for processing.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AU" altLang="en-US" sz="1800" kern="0" dirty="0"/>
          </a:p>
          <a:p>
            <a:pPr>
              <a:defRPr/>
            </a:pPr>
            <a:r>
              <a:rPr lang="en-AU" altLang="en-US" sz="2000" kern="0" dirty="0"/>
              <a:t>When DVA makes a determination notification will be sent to the:</a:t>
            </a:r>
          </a:p>
          <a:p>
            <a:pPr lvl="1">
              <a:defRPr/>
            </a:pPr>
            <a:r>
              <a:rPr lang="en-AU" altLang="en-US" sz="1800" kern="0" dirty="0"/>
              <a:t>assessing health provider</a:t>
            </a:r>
          </a:p>
          <a:p>
            <a:pPr lvl="1">
              <a:defRPr/>
            </a:pPr>
            <a:r>
              <a:rPr lang="en-AU" altLang="en-US" sz="1800" kern="0" dirty="0"/>
              <a:t>supplier </a:t>
            </a:r>
          </a:p>
          <a:p>
            <a:pPr lvl="1">
              <a:defRPr/>
            </a:pPr>
            <a:r>
              <a:rPr lang="en-AU" altLang="en-US" sz="1800" kern="0" dirty="0"/>
              <a:t>entitled person.</a:t>
            </a:r>
          </a:p>
          <a:p>
            <a:pPr lvl="1">
              <a:defRPr/>
            </a:pPr>
            <a:endParaRPr lang="en-AU" altLang="en-US" sz="1800" kern="0" dirty="0"/>
          </a:p>
          <a:p>
            <a:pPr lvl="1">
              <a:defRPr/>
            </a:pPr>
            <a:endParaRPr lang="en-AU" altLang="en-US" sz="1800" kern="0" dirty="0"/>
          </a:p>
          <a:p>
            <a:pPr>
              <a:defRPr/>
            </a:pPr>
            <a:endParaRPr lang="en-AU" altLang="en-US" sz="2000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5F2C54F-A629-17A0-86F9-6FD96E73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 altLang="en-US"/>
            </a:br>
            <a:r>
              <a:rPr lang="en-AU" altLang="en-US"/>
              <a:t>READY MADE MGF PROCESS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A28FE38E-DAED-22E9-EEB2-0C970E325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2400" dirty="0"/>
              <a:t>Complete Section A of D0688: provide all clinical details and prescription requirements.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altLang="en-US" sz="2400" dirty="0"/>
          </a:p>
          <a:p>
            <a:pPr>
              <a:defRPr/>
            </a:pPr>
            <a:r>
              <a:rPr lang="en-AU" altLang="en-US" sz="2400" dirty="0"/>
              <a:t>Give MGF prescription to the entitled person or send directly to DVA contracted MGF supplier.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altLang="en-US" sz="2400" dirty="0"/>
          </a:p>
          <a:p>
            <a:pPr>
              <a:defRPr/>
            </a:pPr>
            <a:r>
              <a:rPr lang="en-AU" altLang="en-US" sz="2400" dirty="0"/>
              <a:t>Supplier will complete Section B: details of MGF to be supplied.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2EF0B8C-A91E-66E9-9E33-57BF0E64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 altLang="en-US"/>
            </a:br>
            <a:r>
              <a:rPr lang="en-AU" altLang="en-US"/>
              <a:t>READY MADE MGF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AA555-3225-1FEC-7BBA-8AFC5D48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sz="2400" dirty="0"/>
              <a:t>Supplier sends MGF to assessing health provider.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dirty="0"/>
          </a:p>
          <a:p>
            <a:pPr>
              <a:defRPr/>
            </a:pPr>
            <a:r>
              <a:rPr lang="en-AU" sz="2400" dirty="0"/>
              <a:t>Assessing health provider issues MGF to entitled person. </a:t>
            </a:r>
          </a:p>
          <a:p>
            <a:pPr lvl="1">
              <a:defRPr/>
            </a:pPr>
            <a:r>
              <a:rPr lang="en-AU" sz="2000" dirty="0"/>
              <a:t>Ensures it is a DVA registered MGF</a:t>
            </a:r>
          </a:p>
          <a:p>
            <a:pPr lvl="1">
              <a:defRPr/>
            </a:pPr>
            <a:r>
              <a:rPr lang="en-AU" sz="2000" dirty="0"/>
              <a:t>Style, fit and quality are correct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AU" dirty="0"/>
          </a:p>
          <a:p>
            <a:pPr>
              <a:defRPr/>
            </a:pPr>
            <a:r>
              <a:rPr lang="en-AU" sz="2400" dirty="0"/>
              <a:t>Undertake the acquittal process.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A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D809BDD-4339-D45B-50D9-E8627EF9C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CUSTOM OR RECREATIONAL MGF</a:t>
            </a:r>
            <a:br>
              <a:rPr lang="en-AU" altLang="en-US" sz="3200" dirty="0">
                <a:latin typeface="+mn-lt"/>
              </a:rPr>
            </a:br>
            <a:r>
              <a:rPr lang="en-AU" altLang="en-US" sz="3200" dirty="0">
                <a:solidFill>
                  <a:srgbClr val="FF0000"/>
                </a:solidFill>
              </a:rPr>
              <a:t>PRIOR APPROVAL required</a:t>
            </a:r>
            <a:endParaRPr lang="en-AU" altLang="en-US" sz="3200" dirty="0">
              <a:latin typeface="+mn-lt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38FF58-E6FF-C647-73CA-84B0402D3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7812087" cy="4751387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/>
              <a:t>Complete all details on the D0688.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400" dirty="0"/>
          </a:p>
          <a:p>
            <a:pPr eaLnBrk="1" hangingPunct="1">
              <a:defRPr/>
            </a:pPr>
            <a:r>
              <a:rPr lang="en-AU" altLang="en-US" sz="2400" dirty="0"/>
              <a:t>Refer to DVA contracted MGF supplier.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400" dirty="0"/>
          </a:p>
          <a:p>
            <a:pPr eaLnBrk="1" hangingPunct="1">
              <a:defRPr/>
            </a:pPr>
            <a:r>
              <a:rPr lang="en-AU" altLang="en-US" sz="2400" dirty="0"/>
              <a:t>MGF supplier sends the completed D0688 into RAP for processing.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400" dirty="0"/>
          </a:p>
          <a:p>
            <a:pPr eaLnBrk="1" hangingPunct="1">
              <a:defRPr/>
            </a:pPr>
            <a:r>
              <a:rPr lang="en-AU" altLang="en-US" sz="2400" dirty="0"/>
              <a:t>Notification will be sent to the</a:t>
            </a:r>
          </a:p>
          <a:p>
            <a:pPr lvl="1" eaLnBrk="1" hangingPunct="1">
              <a:defRPr/>
            </a:pPr>
            <a:r>
              <a:rPr lang="en-AU" altLang="en-US" sz="2000" dirty="0"/>
              <a:t>assessing health provider</a:t>
            </a:r>
          </a:p>
          <a:p>
            <a:pPr lvl="1" eaLnBrk="1" hangingPunct="1">
              <a:defRPr/>
            </a:pPr>
            <a:r>
              <a:rPr lang="en-AU" altLang="en-US" sz="2000" dirty="0"/>
              <a:t>supplier </a:t>
            </a:r>
          </a:p>
          <a:p>
            <a:pPr lvl="1" eaLnBrk="1" hangingPunct="1">
              <a:defRPr/>
            </a:pPr>
            <a:r>
              <a:rPr lang="en-AU" altLang="en-US" sz="2000" dirty="0"/>
              <a:t>entitled person.</a:t>
            </a:r>
          </a:p>
          <a:p>
            <a:pPr lvl="1" eaLnBrk="1" hangingPunct="1">
              <a:defRPr/>
            </a:pPr>
            <a:endParaRPr lang="en-AU" altLang="en-US" sz="2000" dirty="0"/>
          </a:p>
          <a:p>
            <a:pPr lvl="1" eaLnBrk="1" hangingPunct="1">
              <a:defRPr/>
            </a:pPr>
            <a:endParaRPr lang="en-AU" altLang="en-US" sz="2000" dirty="0"/>
          </a:p>
          <a:p>
            <a:pPr eaLnBrk="1" hangingPunct="1">
              <a:defRPr/>
            </a:pPr>
            <a:endParaRPr lang="en-AU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3D8FFA2-9369-88E8-DE56-0E34039F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692150"/>
            <a:ext cx="5791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HOW MANY? - SHOES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A9375D7-1E85-94CF-D94F-827D58D3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557338"/>
            <a:ext cx="77866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/>
              <a:t>2 pairs day/dress shoes at any one time. </a:t>
            </a:r>
            <a:r>
              <a:rPr lang="en-US" altLang="en-US" sz="1800" dirty="0">
                <a:solidFill>
                  <a:srgbClr val="FF0000"/>
                </a:solidFill>
              </a:rPr>
              <a:t>*</a:t>
            </a:r>
            <a:r>
              <a:rPr lang="en-US" altLang="en-US" sz="1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1800" dirty="0"/>
              <a:t>1 pair recreational shoes - where MGF needs to be modified to comply with a sporting club regulation.  Must provide club letter confirming financial membership &amp; playing status. REQUIRES PRIOR APPROVAL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1800" dirty="0"/>
              <a:t>1 pair work shoes if required by an employer, in addition to day shoes - may need confirmation from employer e.g. safety shoes. REQUIRES PRIOR APPROVAL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AU" altLang="en-US" sz="1800" dirty="0"/>
              <a:t>1 </a:t>
            </a:r>
            <a:r>
              <a:rPr lang="en-AU" altLang="en-US" sz="1800" u="sng" dirty="0"/>
              <a:t>extra</a:t>
            </a:r>
            <a:r>
              <a:rPr lang="en-AU" altLang="en-US" sz="1800" dirty="0"/>
              <a:t> pair of day shoes for rural and remote residents (defined as &gt;100km from a suitable assessing health providers).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1400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1800" dirty="0">
                <a:solidFill>
                  <a:schemeClr val="tx2"/>
                </a:solidFill>
              </a:rPr>
              <a:t> </a:t>
            </a:r>
            <a:r>
              <a:rPr lang="en-AU" altLang="en-US" sz="1800" dirty="0">
                <a:solidFill>
                  <a:srgbClr val="FF0000"/>
                </a:solidFill>
              </a:rPr>
              <a:t>* </a:t>
            </a:r>
            <a:r>
              <a:rPr lang="en-AU" altLang="en-US" sz="1800" dirty="0">
                <a:solidFill>
                  <a:schemeClr val="accent4"/>
                </a:solidFill>
              </a:rPr>
              <a:t>	</a:t>
            </a:r>
            <a:r>
              <a:rPr lang="en-AU" altLang="en-US" sz="1600" dirty="0">
                <a:solidFill>
                  <a:schemeClr val="accent4"/>
                </a:solidFill>
              </a:rPr>
              <a:t>reference </a:t>
            </a:r>
            <a:r>
              <a:rPr lang="en-US" altLang="en-US" sz="1600" dirty="0">
                <a:solidFill>
                  <a:schemeClr val="accent4"/>
                </a:solidFill>
              </a:rPr>
              <a:t>DVA document “Guidelines for Assessing Health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4"/>
                </a:solidFill>
              </a:rPr>
              <a:t>	Providers for the Supply of Medical Grade Footwear” Section 5.1</a:t>
            </a:r>
            <a:endParaRPr lang="en-AU" altLang="en-US" sz="1600" dirty="0">
              <a:solidFill>
                <a:schemeClr val="accent4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>
              <a:solidFill>
                <a:schemeClr val="tx2"/>
              </a:solidFill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C247F5E-A9BF-F38C-4A76-AE2370CD0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628775"/>
            <a:ext cx="6705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chemeClr val="tx2"/>
              </a:solidFill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C7C2A87-B4D7-E60A-038B-EC9048EB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05263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BDD7A4A2-B973-F123-D383-536D8A30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300663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 sz="21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8EC6E20-9610-8D8A-3B6B-4BBD4431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620713"/>
            <a:ext cx="571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CONDEMNING FOOTWEAR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41EF7A1-F7EF-5055-0AB3-A5FF143F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557338"/>
            <a:ext cx="75866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“Condemn” footwear when no longer repairable or clinically suitable.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When condemning footwear and requesting replacement shoes, write details on script e.g. date approved, make, style, size, or colour.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Early condemning of footwear please write on prescription the reasons.  Early condemning should only be due to a change in clinical circumstances </a:t>
            </a:r>
            <a:r>
              <a:rPr lang="en-US" altLang="en-US" sz="1800" b="1" u="sng"/>
              <a:t>not</a:t>
            </a:r>
            <a:r>
              <a:rPr lang="en-US" altLang="en-US" sz="1800"/>
              <a:t> where an entitled person changes his/her mind.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Remove ALL condemned MGF from the possession of the entitled person at the appropriate time – most suitable when footwear is replaced with a new pair.</a:t>
            </a:r>
            <a:endParaRPr lang="en-US" altLang="en-US" sz="1600"/>
          </a:p>
          <a:p>
            <a:pPr eaLnBrk="1" hangingPunct="1"/>
            <a:endParaRPr lang="en-AU" altLang="en-US" sz="18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CF193EE-6344-501F-3604-1B540FE4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557213"/>
            <a:ext cx="7010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REPAIRS AND MODIFICATIONS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996EA43-39F8-98E5-EBB3-4AAA7838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628775"/>
            <a:ext cx="73707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altLang="en-US" sz="1800" dirty="0"/>
              <a:t>DVA pays for repairs to current DVA footwear  - script given to the entitled person.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altLang="en-US" sz="1800" dirty="0"/>
              <a:t>Routine repairs may be done by the original supplier without need for prescription.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altLang="en-US" sz="1800" dirty="0"/>
              <a:t>Contracted suppliers are required to manage any warranty needs e.g. repairs (generally 12mths).   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/>
              <a:t>     </a:t>
            </a:r>
            <a:r>
              <a:rPr lang="en-US" altLang="en-US" sz="1400" dirty="0"/>
              <a:t>An exception: unless extreme access issues exist in visiting or sending shoes to the contracted supplier.  If this is the case, assessing health provider needs to keep adequate notes. 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1800" dirty="0"/>
              <a:t>After the warranty period repairs may also be done by non-contracted suppliers where access is difficult for the entitled person.  The supplier will need </a:t>
            </a:r>
            <a:r>
              <a:rPr lang="en-US" altLang="en-US" sz="1800" dirty="0"/>
              <a:t>to send the invoice to DVA with a copy of the script. </a:t>
            </a:r>
            <a:endParaRPr lang="en-AU" sz="1800" dirty="0"/>
          </a:p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1800" dirty="0"/>
              <a:t>Repairs to stock footwear is limited to repair/replacement of modifications originally funded by DVA.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8CD25CA-EE78-5E84-648E-347113BF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92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HOW MANY? </a:t>
            </a:r>
            <a:b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MODIFICATIONS TO NON DVA FOOTWEAR </a:t>
            </a:r>
            <a:endParaRPr lang="en-US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EF7F1D2-D6C4-4F3F-323D-2C52D9FB8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557338"/>
            <a:ext cx="73453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Where an entitled person does not meet the criteria for MGF but clinically requires modifications to their </a:t>
            </a:r>
            <a:r>
              <a:rPr lang="en-US" sz="1800" u="sng" dirty="0"/>
              <a:t>own suitable self purchased stock footwear</a:t>
            </a:r>
            <a:r>
              <a:rPr lang="en-US" sz="1800" dirty="0"/>
              <a:t>, the assessing health provider may refer them to a contracted supplier.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eaLnBrk="1" hangingPunct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en-US" sz="1800" dirty="0"/>
              <a:t>Clinically required modifications to non-DVA supplied footwear may include heel collars, sole raises, stretching etc. 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en-US" sz="1800" dirty="0"/>
              <a:t>Limit of 3 self purchased footwear can be modified in any one year.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en-US" sz="1800" dirty="0"/>
              <a:t>Details of the modifications must be documented on the MGF prescription form.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en-US" sz="1800" dirty="0"/>
              <a:t>Local repairers are able to modify footwear after the warranty period has passed - send invoice to DVA with a copy of the script. 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6E6C545-7C83-DFA4-1CEB-49FD51BCA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7950" y="620713"/>
            <a:ext cx="7313613" cy="936625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FOOTWEAR EXCLUSIONS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867AC3-E0CB-13F0-A726-DAD5D687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1701800"/>
            <a:ext cx="731361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AU" altLang="en-US" sz="2000" kern="0" dirty="0"/>
              <a:t>The following shoe styles by their nature cannot meet MGF specifications and are precluded from being supplied: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AU" altLang="en-US" sz="2000" kern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AU" altLang="en-US" sz="2000" kern="0" dirty="0"/>
              <a:t>stock or off-the-shelf shoes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AU" altLang="en-US" sz="2000" kern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AU" altLang="en-US" sz="2000" kern="0" dirty="0"/>
              <a:t>slip-on shoes/boots/court shoes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AU" altLang="en-US" sz="2000" kern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AU" altLang="en-US" sz="2000" kern="0" dirty="0"/>
              <a:t>runners/joggers – sports styled, dual density soling units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AU" altLang="en-US" sz="2000" kern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AU" altLang="en-US" sz="2000" kern="0" dirty="0"/>
              <a:t>‘reef style’ or ‘orthopaedic’ sandals/shoes with moulded </a:t>
            </a:r>
            <a:r>
              <a:rPr lang="en-AU" altLang="en-US" sz="2000" kern="0" dirty="0" err="1"/>
              <a:t>footbeds</a:t>
            </a:r>
            <a:endParaRPr lang="en-AU" altLang="en-US" sz="2000" kern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B8A67AF-190E-6F09-0292-10127F5E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9263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WARRANTIES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1F46166-F200-251B-9741-F036F1510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92263"/>
            <a:ext cx="7016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New ready made and custom MGF - 12 months (workmanship, materials, fitting).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Repairs/modifications - 3 months.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As a quality assurance measure – DVA may request the return of shoes that have failed to last an acceptable period of time.</a:t>
            </a:r>
            <a:endParaRPr lang="en-AU" altLang="en-US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 sz="1800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 sz="1800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 sz="1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3134E0B2-EED7-F342-CD3D-75F6779D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604" b="3801"/>
          <a:stretch>
            <a:fillRect/>
          </a:stretch>
        </p:blipFill>
        <p:spPr bwMode="auto">
          <a:xfrm>
            <a:off x="5795963" y="4221163"/>
            <a:ext cx="27844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F43A54-8ADA-FF39-95C1-5F9D4F5C9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3613" cy="1008063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REHABILITATION APPLIANCES PROGRAM (RAP)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277A4CF-B28F-D62F-572F-4451D91AD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1800" dirty="0"/>
              <a:t>The aim of RAP is to keep entitled persons in their own homes for as long as possible.</a:t>
            </a:r>
          </a:p>
          <a:p>
            <a:pPr eaLnBrk="1" hangingPunct="1">
              <a:defRPr/>
            </a:pPr>
            <a:endParaRPr lang="en-AU" altLang="en-US" sz="1800" dirty="0"/>
          </a:p>
          <a:p>
            <a:pPr eaLnBrk="1" hangingPunct="1">
              <a:defRPr/>
            </a:pPr>
            <a:r>
              <a:rPr lang="en-AU" altLang="en-US" sz="1800" dirty="0"/>
              <a:t>Provides equipment or appliances such as: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AU" altLang="en-US" sz="1800" dirty="0"/>
              <a:t>Aids to assist daily living activities e.g. mobility aids, home modifications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alt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altLang="en-US" sz="1800" dirty="0"/>
              <a:t>Treatment aids e.g. continence products, oxygen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alt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altLang="en-US" sz="1800" dirty="0"/>
              <a:t>Medical Grade Footwear.</a:t>
            </a:r>
            <a:endParaRPr lang="en-AU" altLang="en-US" sz="27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id="{D057FE7F-2BCE-191E-4A40-93C43F98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65163"/>
            <a:ext cx="24050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>
            <a:extLst>
              <a:ext uri="{FF2B5EF4-FFF2-40B4-BE49-F238E27FC236}">
                <a16:creationId xmlns:a16="http://schemas.microsoft.com/office/drawing/2014/main" id="{0F6E4CAB-3CA4-2A78-DE4A-7A19400A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00050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HOME VISITS 					BY SUPPLIERS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F7BE896-61D9-FD73-2649-A6F00D55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89138"/>
            <a:ext cx="78851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/>
              <a:t>Home visits must be requested on the prescription form by the assessing health provider outlining the clinical reasons why the entitled person cannot be transported to the supplier.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/>
            <a:r>
              <a:rPr lang="en-US" altLang="en-US" sz="1800"/>
              <a:t>Considered only where it is clear that the entitled person is medically confined to home.  A general rule of thumb is –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     1 (one) home visit for ready made MGF; and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	 2 (two) visits for custom MGF when requested by the   assessing health provider.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AU" altLang="en-US" sz="1800"/>
          </a:p>
          <a:p>
            <a:pPr eaLnBrk="1" hangingPunct="1"/>
            <a:r>
              <a:rPr lang="en-US" altLang="en-US" sz="1800"/>
              <a:t>Home visits can be claimed directly by the supplier, in accordance to the “DVA Schedule of Fees Medical Grade Footwear Suppliers”.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D78F0AB-90DF-BD27-C415-E65A4439F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PODIATRY ADVISERS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FC120F2-F0ED-9D34-270D-FD62179C85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73136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AU" altLang="en-US" sz="2400" i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AU" altLang="en-US" sz="2400" i="1" dirty="0"/>
              <a:t>Podiatrist advisers are available for you to discuss any MGF issues and/or treatment concerns. </a:t>
            </a:r>
            <a:endParaRPr lang="en-AU" altLang="en-US" sz="2500" dirty="0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9434240-B891-FEDA-322A-36F0D08F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3463"/>
            <a:ext cx="74866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DVA Health Provider 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1300 550 457 (metro)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1800 550 457 (regional)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Press</a:t>
            </a:r>
            <a:r>
              <a:rPr lang="en-AU" altLang="en-US" sz="2000" b="1">
                <a:solidFill>
                  <a:srgbClr val="FF3300"/>
                </a:solidFill>
              </a:rPr>
              <a:t> Option 1</a:t>
            </a:r>
            <a:r>
              <a:rPr lang="en-AU" altLang="en-US" sz="2000"/>
              <a:t> for RAP (aids and appliances &amp; medical grade footwear)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AU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156299C-EFED-156E-8106-C8E2A030E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41313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200" dirty="0">
                <a:latin typeface="+mn-lt"/>
              </a:rPr>
              <a:t>WEBSITE LINKS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5B5F94-0B17-3D15-90F5-BF1E1C9F9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773238"/>
            <a:ext cx="7594600" cy="4895850"/>
          </a:xfrm>
        </p:spPr>
        <p:txBody>
          <a:bodyPr lIns="108000"/>
          <a:lstStyle/>
          <a:p>
            <a:pPr eaLnBrk="1" hangingPunct="1">
              <a:lnSpc>
                <a:spcPct val="90000"/>
              </a:lnSpc>
              <a:buClr>
                <a:srgbClr val="006666"/>
              </a:buCl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Medical Grade Footwear</a:t>
            </a:r>
          </a:p>
          <a:p>
            <a:pPr lvl="1" eaLnBrk="1" hangingPunct="1">
              <a:lnSpc>
                <a:spcPct val="90000"/>
              </a:lnSpc>
              <a:buClr>
                <a:srgbClr val="006666"/>
              </a:buClr>
              <a:defRPr/>
            </a:pPr>
            <a:r>
              <a:rPr lang="en-AU" altLang="en-US" sz="2000" dirty="0">
                <a:solidFill>
                  <a:srgbClr val="000000"/>
                </a:solidFill>
              </a:rPr>
              <a:t>RAP Schedule of Equipment, prescription form</a:t>
            </a:r>
          </a:p>
          <a:p>
            <a:pPr lvl="1" eaLnBrk="1" hangingPunct="1">
              <a:lnSpc>
                <a:spcPct val="90000"/>
              </a:lnSpc>
              <a:buClr>
                <a:srgbClr val="006666"/>
              </a:buClr>
              <a:defRPr/>
            </a:pPr>
            <a:r>
              <a:rPr lang="en-AU" altLang="en-US" sz="2000" dirty="0">
                <a:solidFill>
                  <a:srgbClr val="000000"/>
                </a:solidFill>
              </a:rPr>
              <a:t>MGF Register, list of Suppliers &amp; Prescriber guidelines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AU" altLang="en-US" sz="2000" dirty="0">
                <a:hlinkClick r:id="rId3"/>
              </a:rPr>
              <a:t>http://www.dva.gov.au/providers/provider-programs/rehabilitation-appliances-program-rap#medical-grade</a:t>
            </a:r>
            <a:br>
              <a:rPr lang="en-AU" altLang="en-US" sz="2400" dirty="0"/>
            </a:br>
            <a:endParaRPr lang="en-AU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400" dirty="0"/>
              <a:t>MGF &amp; Podiatry Fee Schedules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AU" altLang="en-US" sz="2000" dirty="0">
                <a:hlinkClick r:id="rId4"/>
              </a:rPr>
              <a:t>http://www.dva.gov.au/providers/fee-schedules/dental-and-allied-health-fee-schedules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altLang="en-US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altLang="en-US" sz="16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altLang="en-US" sz="2500" dirty="0"/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A41BFF8-B3B7-26E2-88FF-4863E420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2193925"/>
            <a:ext cx="7313612" cy="41148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GUIDELINES FOR THE CLINICAL ASSESSMENT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FOR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MEDICAL GRADE FOOTWEAR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1CCA6E9D-747D-B5A7-63BC-213DE52D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404813"/>
            <a:ext cx="758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Procedures for assessing lower limb management</a:t>
            </a:r>
            <a:endParaRPr lang="en-AU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0C486416-2A28-839D-F1B6-E83D4619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557338"/>
            <a:ext cx="7767637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Podiatrists must assess the entitled person by the following order of interventions, as clinically appropriate: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AU" altLang="en-US" sz="1400"/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2000"/>
              <a:t>1.  Is there more appropriate stock footwear; </a:t>
            </a:r>
          </a:p>
          <a:p>
            <a:pPr lvl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2000"/>
              <a:t>2.  Corrective insoles/orthoses; </a:t>
            </a:r>
          </a:p>
          <a:p>
            <a:pPr lvl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/>
              <a:t>3.  Modifications to stock footwear;</a:t>
            </a:r>
            <a:endParaRPr lang="en-AU" altLang="en-US" sz="2000"/>
          </a:p>
          <a:p>
            <a:pPr lvl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2000"/>
              <a:t>4.  Ready made footwear; or 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en-AU" altLang="en-US" sz="1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/>
              <a:t>When no other clinically suitable option remains, the prescription of:</a:t>
            </a:r>
          </a:p>
          <a:p>
            <a:pPr lvl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2000"/>
              <a:t>5.  custom footwear.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D6040D8-EDBD-3B35-C16E-DF7B1BDF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69913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Key to Success 1</a:t>
            </a:r>
            <a:endParaRPr lang="en-AU" altLang="en-US" sz="4000" dirty="0">
              <a:solidFill>
                <a:schemeClr val="accent1">
                  <a:lumMod val="50000"/>
                </a:schemeClr>
              </a:solidFill>
              <a:latin typeface="CopprplGoth BT" pitchFamily="34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7F98D7F-13C5-ABA9-9722-18DFAA03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506538"/>
            <a:ext cx="724693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sz="2400"/>
              <a:t>Thorough assessment of the entitled person’s foot type and shape is the first step to prescribing adequate treatment interventions, orthoses or footwear.</a:t>
            </a:r>
          </a:p>
        </p:txBody>
      </p:sp>
      <p:pic>
        <p:nvPicPr>
          <p:cNvPr id="67588" name="Picture 4" descr="MPj04312780000[1]">
            <a:extLst>
              <a:ext uri="{FF2B5EF4-FFF2-40B4-BE49-F238E27FC236}">
                <a16:creationId xmlns:a16="http://schemas.microsoft.com/office/drawing/2014/main" id="{6265EB80-49E0-4682-4A39-0E43D017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/>
          <a:stretch>
            <a:fillRect/>
          </a:stretch>
        </p:blipFill>
        <p:spPr bwMode="auto">
          <a:xfrm>
            <a:off x="4859338" y="3284538"/>
            <a:ext cx="3708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E8FACCF5-E73A-B8F8-419F-1E4CC6EC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643063"/>
            <a:ext cx="229711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4">
            <a:extLst>
              <a:ext uri="{FF2B5EF4-FFF2-40B4-BE49-F238E27FC236}">
                <a16:creationId xmlns:a16="http://schemas.microsoft.com/office/drawing/2014/main" id="{20A769BF-B989-7CAE-3C1B-5D3111192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1700213"/>
            <a:ext cx="68770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n-AU" altLang="en-US" sz="2400"/>
              <a:t>Step 1 Full examination of foot</a:t>
            </a:r>
          </a:p>
          <a:p>
            <a:pPr lvl="2" eaLnBrk="1" hangingPunct="1">
              <a:buClr>
                <a:srgbClr val="006666"/>
              </a:buClr>
              <a:buSzPct val="100000"/>
              <a:buFontTx/>
              <a:buChar char="-"/>
            </a:pPr>
            <a:r>
              <a:rPr lang="en-AU" altLang="en-US" sz="2400"/>
              <a:t>foot morphology</a:t>
            </a:r>
          </a:p>
          <a:p>
            <a:pPr lvl="2" eaLnBrk="1" hangingPunct="1">
              <a:buClr>
                <a:srgbClr val="006666"/>
              </a:buClr>
              <a:buSzPct val="100000"/>
              <a:buFontTx/>
              <a:buChar char="-"/>
            </a:pPr>
            <a:r>
              <a:rPr lang="en-AU" altLang="en-US" sz="2400"/>
              <a:t>bony abnormalities/exostoses</a:t>
            </a:r>
          </a:p>
          <a:p>
            <a:pPr lvl="2" eaLnBrk="1" hangingPunct="1">
              <a:buClr>
                <a:srgbClr val="006666"/>
              </a:buClr>
              <a:buSzPct val="100000"/>
              <a:buFontTx/>
              <a:buChar char="-"/>
            </a:pPr>
            <a:r>
              <a:rPr lang="en-AU" altLang="en-US" sz="2400"/>
              <a:t>digital deformities </a:t>
            </a:r>
          </a:p>
          <a:p>
            <a:pPr lvl="2" eaLnBrk="1" hangingPunct="1">
              <a:buClr>
                <a:srgbClr val="006666"/>
              </a:buClr>
              <a:buSzPct val="100000"/>
              <a:buFontTx/>
              <a:buChar char="-"/>
            </a:pPr>
            <a:r>
              <a:rPr lang="en-AU" altLang="en-US" sz="2400"/>
              <a:t>oedema</a:t>
            </a:r>
          </a:p>
          <a:p>
            <a:pPr lvl="2" eaLnBrk="1" hangingPunct="1">
              <a:buClr>
                <a:srgbClr val="006666"/>
              </a:buClr>
              <a:buSzPct val="100000"/>
              <a:buFontTx/>
              <a:buChar char="-"/>
            </a:pPr>
            <a:r>
              <a:rPr lang="en-AU" altLang="en-US" sz="2400"/>
              <a:t>the ‘at risk’ foot</a:t>
            </a:r>
          </a:p>
        </p:txBody>
      </p:sp>
      <p:sp>
        <p:nvSpPr>
          <p:cNvPr id="69636" name="Text Box 5">
            <a:extLst>
              <a:ext uri="{FF2B5EF4-FFF2-40B4-BE49-F238E27FC236}">
                <a16:creationId xmlns:a16="http://schemas.microsoft.com/office/drawing/2014/main" id="{5E0CCEBA-580B-0EEF-334F-CABE4FA2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811713"/>
            <a:ext cx="5791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6666"/>
              </a:buClr>
              <a:buFont typeface="Monotype Sorts" pitchFamily="2" charset="2"/>
              <a:buNone/>
            </a:pPr>
            <a:r>
              <a:rPr lang="en-AU" altLang="en-US" sz="2400"/>
              <a:t> Step 2 Gait</a:t>
            </a:r>
          </a:p>
          <a:p>
            <a:pPr lvl="2">
              <a:spcBef>
                <a:spcPct val="0"/>
              </a:spcBef>
              <a:buClr>
                <a:srgbClr val="006666"/>
              </a:buClr>
              <a:buSzTx/>
              <a:buFontTx/>
              <a:buChar char="-"/>
            </a:pPr>
            <a:r>
              <a:rPr lang="en-AU" altLang="en-US" sz="2400"/>
              <a:t> structural weakness</a:t>
            </a:r>
          </a:p>
          <a:p>
            <a:pPr lvl="2">
              <a:spcBef>
                <a:spcPct val="0"/>
              </a:spcBef>
              <a:buClr>
                <a:srgbClr val="006666"/>
              </a:buClr>
              <a:buSzTx/>
              <a:buFontTx/>
              <a:buChar char="-"/>
            </a:pPr>
            <a:r>
              <a:rPr lang="en-AU" altLang="en-US" sz="2400"/>
              <a:t> abnormal function </a:t>
            </a:r>
          </a:p>
          <a:p>
            <a:pPr lvl="2">
              <a:spcBef>
                <a:spcPct val="0"/>
              </a:spcBef>
              <a:buClr>
                <a:srgbClr val="006666"/>
              </a:buClr>
              <a:buSzTx/>
              <a:buFontTx/>
              <a:buChar char="-"/>
            </a:pPr>
            <a:r>
              <a:rPr lang="en-US" altLang="en-US" sz="2400"/>
              <a:t> condition of footwear in use</a:t>
            </a:r>
            <a:endParaRPr lang="en-AU" altLang="en-US" sz="2400"/>
          </a:p>
        </p:txBody>
      </p:sp>
      <p:pic>
        <p:nvPicPr>
          <p:cNvPr id="69637" name="Picture 6" descr="MPj02894240000[1]">
            <a:extLst>
              <a:ext uri="{FF2B5EF4-FFF2-40B4-BE49-F238E27FC236}">
                <a16:creationId xmlns:a16="http://schemas.microsoft.com/office/drawing/2014/main" id="{D657CAAB-3FC8-82E4-13A5-D73887A9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763963"/>
            <a:ext cx="25542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Box 1">
            <a:extLst>
              <a:ext uri="{FF2B5EF4-FFF2-40B4-BE49-F238E27FC236}">
                <a16:creationId xmlns:a16="http://schemas.microsoft.com/office/drawing/2014/main" id="{B733E7A0-F403-AB41-5838-6AB9780B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866775"/>
            <a:ext cx="590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ASSESSMENT GUIDELINES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207A9E2F-4F23-435D-2B74-4F7BFF84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>
            <a:fillRect/>
          </a:stretch>
        </p:blipFill>
        <p:spPr bwMode="auto">
          <a:xfrm>
            <a:off x="301625" y="4797425"/>
            <a:ext cx="3333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2">
            <a:extLst>
              <a:ext uri="{FF2B5EF4-FFF2-40B4-BE49-F238E27FC236}">
                <a16:creationId xmlns:a16="http://schemas.microsoft.com/office/drawing/2014/main" id="{127BB16C-5DB3-9DB1-FE0A-1EBAF721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7345363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AU" altLang="en-US" sz="2400" dirty="0"/>
              <a:t> </a:t>
            </a: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3 Adjunct therapies 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 padding and strapping</a:t>
            </a:r>
          </a:p>
          <a:p>
            <a:pPr lvl="2">
              <a:spcBef>
                <a:spcPts val="1200"/>
              </a:spcBef>
              <a:buClrTx/>
              <a:buSzTx/>
              <a:buFontTx/>
              <a:buChar char="-"/>
              <a:defRPr/>
            </a:pP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digital devices </a:t>
            </a:r>
            <a:r>
              <a:rPr lang="en-AU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 ID spacers, props </a:t>
            </a:r>
          </a:p>
          <a:p>
            <a:pPr lvl="2">
              <a:spcBef>
                <a:spcPts val="12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internal shoe </a:t>
            </a:r>
            <a:r>
              <a:rPr lang="en-AU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 accommodative or </a:t>
            </a:r>
          </a:p>
          <a:p>
            <a:pPr lvl="2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AU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functional devices, AFO’s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-  external shoe </a:t>
            </a:r>
            <a:r>
              <a:rPr lang="en-AU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 upper and outsole  	    modifications, callipers/T-straps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lang="en-AU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- systemic </a:t>
            </a:r>
            <a:r>
              <a:rPr lang="en-AU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 medication review, 	    	    compression hosiery, lymphatic drainage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AA96075-BE64-BFFE-D577-4C468983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950913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ASSESSMENT GUIDELINES Cont.</a:t>
            </a:r>
            <a:endParaRPr lang="en-AU" altLang="en-US" sz="3200" dirty="0">
              <a:solidFill>
                <a:schemeClr val="accent1">
                  <a:lumMod val="50000"/>
                </a:schemeClr>
              </a:solidFill>
              <a:latin typeface="CopprplGoth BT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AE6D358-914E-657E-C9EB-63858D09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765175"/>
            <a:ext cx="5638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Key to Success 2</a:t>
            </a:r>
            <a:endParaRPr lang="en-AU" altLang="en-US" sz="4000" dirty="0">
              <a:solidFill>
                <a:schemeClr val="accent1">
                  <a:lumMod val="50000"/>
                </a:schemeClr>
              </a:solidFill>
              <a:latin typeface="CopprplGoth BT" pitchFamily="34" charset="0"/>
            </a:endParaRP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06FF2BDE-9B38-C409-317B-1650674C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700213"/>
            <a:ext cx="73072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800"/>
              <a:t>Determine what is the goal when prescribing footwear:</a:t>
            </a:r>
          </a:p>
        </p:txBody>
      </p:sp>
      <p:sp>
        <p:nvSpPr>
          <p:cNvPr id="73732" name="TextBox 1">
            <a:extLst>
              <a:ext uri="{FF2B5EF4-FFF2-40B4-BE49-F238E27FC236}">
                <a16:creationId xmlns:a16="http://schemas.microsoft.com/office/drawing/2014/main" id="{07EB192A-C1C1-95D8-6DA3-DF3D2FF1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068638"/>
            <a:ext cx="5695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AU" altLang="en-US" sz="2400"/>
              <a:t>To accommodate abnormal foot structures</a:t>
            </a:r>
          </a:p>
          <a:p>
            <a:pPr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AU" altLang="en-US" sz="2400"/>
              <a:t>To facilitate stability</a:t>
            </a:r>
          </a:p>
          <a:p>
            <a:pPr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AU" altLang="en-US" sz="2400"/>
              <a:t>To facilitate gait correction or support</a:t>
            </a:r>
          </a:p>
        </p:txBody>
      </p:sp>
      <p:pic>
        <p:nvPicPr>
          <p:cNvPr id="73733" name="Picture 1">
            <a:extLst>
              <a:ext uri="{FF2B5EF4-FFF2-40B4-BE49-F238E27FC236}">
                <a16:creationId xmlns:a16="http://schemas.microsoft.com/office/drawing/2014/main" id="{61A1E84C-8856-B624-2197-F3398DED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0" r="36084"/>
          <a:stretch>
            <a:fillRect/>
          </a:stretch>
        </p:blipFill>
        <p:spPr bwMode="auto">
          <a:xfrm>
            <a:off x="6732588" y="3629025"/>
            <a:ext cx="194468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Box 5">
            <a:extLst>
              <a:ext uri="{FF2B5EF4-FFF2-40B4-BE49-F238E27FC236}">
                <a16:creationId xmlns:a16="http://schemas.microsoft.com/office/drawing/2014/main" id="{DA1CED3E-8871-610D-EFF4-76115806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5530850"/>
            <a:ext cx="61928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1800"/>
              <a:t>MGF </a:t>
            </a:r>
            <a:r>
              <a:rPr lang="en-AU" altLang="en-US" sz="1800" u="sng"/>
              <a:t>will not</a:t>
            </a:r>
            <a:r>
              <a:rPr lang="en-AU" altLang="en-US" sz="1800"/>
              <a:t> be provided for the sole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1800"/>
              <a:t>purpose of accommodating orthoses.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0C134D2-436F-9937-0F8D-9723A144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638175"/>
            <a:ext cx="632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Key to Success 3</a:t>
            </a:r>
            <a:endParaRPr lang="en-AU" altLang="en-US" sz="4000" dirty="0">
              <a:solidFill>
                <a:schemeClr val="accent1">
                  <a:lumMod val="50000"/>
                </a:schemeClr>
              </a:solidFill>
              <a:latin typeface="CopprplGoth BT" pitchFamily="34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5B6515C-5FC5-AC85-2E21-30DD7027F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217988"/>
            <a:ext cx="4864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sz="2000"/>
              <a:t>Readily available off-the-shelf footwear is an acceptable choice if it has adequate depth, width, and stability.  Modifications can assist further suitability. </a:t>
            </a:r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D4465FE9-3D24-7E86-6846-581540E1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61925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Is the existing footwear suitable for the clinical condition?</a:t>
            </a:r>
          </a:p>
        </p:txBody>
      </p:sp>
      <p:sp>
        <p:nvSpPr>
          <p:cNvPr id="74757" name="Text Box 6">
            <a:extLst>
              <a:ext uri="{FF2B5EF4-FFF2-40B4-BE49-F238E27FC236}">
                <a16:creationId xmlns:a16="http://schemas.microsoft.com/office/drawing/2014/main" id="{DF5F4077-D4C8-322F-EDB4-324B706B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492375"/>
            <a:ext cx="7366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Existing footwear can be improved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2000" dirty="0"/>
              <a:t>    shoe modifications without need for MGF</a:t>
            </a:r>
            <a:endParaRPr lang="en-AU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379C8445-8F73-71F3-3B40-1B90E8CD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43263"/>
            <a:ext cx="7181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/>
              <a:t>Where necessary, entitled persons should be advised to purchase more appropriate footwear</a:t>
            </a:r>
          </a:p>
        </p:txBody>
      </p:sp>
      <p:pic>
        <p:nvPicPr>
          <p:cNvPr id="75783" name="Picture 1">
            <a:extLst>
              <a:ext uri="{FF2B5EF4-FFF2-40B4-BE49-F238E27FC236}">
                <a16:creationId xmlns:a16="http://schemas.microsoft.com/office/drawing/2014/main" id="{2B980FD9-B988-3117-AAE9-B7DA16C81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/>
          <a:stretch>
            <a:fillRect/>
          </a:stretch>
        </p:blipFill>
        <p:spPr bwMode="auto">
          <a:xfrm>
            <a:off x="1187450" y="4217988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A8E7DC0-0470-9F54-3E88-68A6F8B1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817563"/>
            <a:ext cx="55133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hlink"/>
                </a:solidFill>
              </a:rPr>
              <a:t>WHO IS ELIGIBLE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39C08F-0F1D-230A-2088-4B4AAAB3B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531938"/>
            <a:ext cx="713422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eaLnBrk="1" hangingPunct="1"/>
            <a:r>
              <a:rPr lang="en-US" altLang="en-US" sz="2400"/>
              <a:t>Gold Card Holders</a:t>
            </a:r>
            <a:r>
              <a:rPr lang="en-US" altLang="en-US" sz="2500"/>
              <a:t> - </a:t>
            </a:r>
            <a:r>
              <a:rPr lang="en-US" altLang="en-US" sz="2000"/>
              <a:t>full range of treatment and services (footwear supplied where clinically necessary).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r>
              <a:rPr lang="en-US" altLang="en-US" sz="2400"/>
              <a:t>White Card Holders</a:t>
            </a:r>
            <a:r>
              <a:rPr lang="en-US" altLang="en-US" sz="2500"/>
              <a:t> - </a:t>
            </a:r>
            <a:r>
              <a:rPr lang="en-US" altLang="en-US" sz="2000"/>
              <a:t>full range of treatment and services for accepted disabilities (footwear supplied where clinically necessary for accepted disability).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/>
              <a:t>	</a:t>
            </a:r>
            <a:r>
              <a:rPr lang="en-US" altLang="en-US" sz="1600"/>
              <a:t>** White card holders need prior approval before podiatry treatment and footwear supply.  To check a White Card Holder’s eligibility for services contact DVA on 1300 550 457.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	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C612A647-227B-3242-ACB6-CA6A4383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81075"/>
            <a:ext cx="7740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MGF can be prescribed when: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2B6A1397-BD0C-1BF6-4609-4286BE10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074863"/>
            <a:ext cx="774065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AU" altLang="en-US" sz="2800"/>
              <a:t> </a:t>
            </a:r>
            <a:r>
              <a:rPr lang="en-AU" altLang="en-US" sz="2400"/>
              <a:t>appropriate treatment and appliance therapy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   have been tried and failed.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AU" altLang="en-US" sz="2400"/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AU" altLang="en-US" sz="2400"/>
              <a:t> where appropriate, shoe modifications to the  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   entitled person’s own footwear have been tried 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   and failed.</a:t>
            </a:r>
          </a:p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AU" altLang="en-US" sz="2400"/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AU" altLang="en-US" sz="2400"/>
              <a:t> there is significant clinical need and the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   deformity or condition cannot be managed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   without the use of ready made or custom MGF.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99D1755-9068-C705-C038-5CD61BFE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77838"/>
            <a:ext cx="73453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br>
              <a:rPr lang="en-AU" altLang="en-US" sz="3200" dirty="0">
                <a:latin typeface="+mn-lt"/>
              </a:rPr>
            </a:b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Key to Success 4</a:t>
            </a:r>
            <a:br>
              <a:rPr lang="en-AU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AU" altLang="en-US" sz="3200" dirty="0">
                <a:latin typeface="+mn-lt"/>
              </a:rPr>
              <a:t>                         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DC2F7E64-4513-6662-9549-A4A5BEE5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014663"/>
            <a:ext cx="734536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ts val="12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lang="en-AU" altLang="en-US" sz="1800" dirty="0">
                <a:solidFill>
                  <a:schemeClr val="hlink"/>
                </a:solidFill>
              </a:rPr>
              <a:t>  </a:t>
            </a:r>
            <a:endParaRPr lang="en-AU" altLang="en-US" sz="2000" dirty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Stay abreast of the footwear styles available both off-the-shelf and from the DVA MGF Register.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The D0688 prescription form should indicate the type of footwear to be considered including any additional orthotic devices or appliances.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Complex or difficult cases should be discussed with the MGF supplier and/or DVA podiatry advisers to ensure the clinical needs of the entitled person can be met.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lang="en-AU" altLang="en-US" sz="20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79876" name="TextBox 1">
            <a:extLst>
              <a:ext uri="{FF2B5EF4-FFF2-40B4-BE49-F238E27FC236}">
                <a16:creationId xmlns:a16="http://schemas.microsoft.com/office/drawing/2014/main" id="{E1E8AB06-18A2-A427-BC91-C948111C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628775"/>
            <a:ext cx="77057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What footwear and/or appliances are available to accommodate this clinical condition?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94E6AC5E-FAC5-BAFF-5A8D-9585E70DF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68363"/>
            <a:ext cx="728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3600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26D1EE5B-D41C-465D-38F6-007897A7D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577975"/>
            <a:ext cx="6781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1800" b="1" dirty="0"/>
              <a:t>Key to </a:t>
            </a:r>
            <a:r>
              <a:rPr lang="en-AU" altLang="en-US" sz="2000" b="1" dirty="0"/>
              <a:t>success 1:</a:t>
            </a:r>
            <a:endParaRPr lang="en-AU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2000" dirty="0">
                <a:solidFill>
                  <a:schemeClr val="accent1">
                    <a:lumMod val="50000"/>
                  </a:schemeClr>
                </a:solidFill>
              </a:rPr>
              <a:t>Thorough assessment of the entitled person’s foot type and shape is the first step to prescribing adequate footwear.</a:t>
            </a:r>
            <a:endParaRPr lang="en-AU" alt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B90EEA17-3D7C-D967-FAEE-56D6F040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079750"/>
            <a:ext cx="678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b="1"/>
              <a:t>Key to success 2:</a:t>
            </a:r>
            <a:endParaRPr lang="en-AU" altLang="en-US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chemeClr val="tx2"/>
                </a:solidFill>
              </a:rPr>
              <a:t>What do I want to achieve with the footwear?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E490AC66-38CC-C5E0-4238-8ABC45B9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998913"/>
            <a:ext cx="66706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b="1"/>
              <a:t>Key to success 3:</a:t>
            </a:r>
            <a:endParaRPr lang="en-AU" altLang="en-US" sz="2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chemeClr val="hlink"/>
                </a:solidFill>
              </a:rPr>
              <a:t>Is the existing footwear suitable for the clinical condition?</a:t>
            </a:r>
            <a:endParaRPr lang="en-AU" altLang="en-US" sz="2800">
              <a:solidFill>
                <a:schemeClr val="hlink"/>
              </a:solidFill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1DAFCB17-F014-C9CC-A669-EA31F817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191125"/>
            <a:ext cx="60483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b="1"/>
              <a:t>Key to success 4:</a:t>
            </a:r>
            <a:endParaRPr lang="en-AU" altLang="en-US" sz="2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chemeClr val="tx2"/>
                </a:solidFill>
              </a:rPr>
              <a:t>What footwear and/or appliances are available to accommodate this clinical condition?</a:t>
            </a:r>
            <a:endParaRPr lang="en-AU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E09FA22D-B556-592C-4BE0-C5A98AC7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981075"/>
            <a:ext cx="7277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3200">
                <a:solidFill>
                  <a:schemeClr val="hlink"/>
                </a:solidFill>
              </a:rPr>
              <a:t>BASIC FOOTWEAR COMPONENTS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6543584-69ED-C3BB-C275-B4DF46C3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1773238"/>
            <a:ext cx="72771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 Quarter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quarters are the back sections of the upper which support and help control the hind-foot.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Heel Counters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should be firm; often extended medially and/or laterally in MGF.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Insoles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cut from last shape and determines the shape of the shoe, the waist support and flexibility.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Linings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material used to contact the foot for the purpose of absorbing perspiration, reducing heel slip, durability.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Lug Length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the top opening of the shoe which runs down the dorsum of the midfoot (the lace area).  The length is usually a standard proportion of the shoe. May be extended down the </a:t>
            </a:r>
            <a:r>
              <a:rPr lang="en-US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toebox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e.g. commonly extended for high insteps or forefoot amputations.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extLst>
              <a:ext uri="{FF2B5EF4-FFF2-40B4-BE49-F238E27FC236}">
                <a16:creationId xmlns:a16="http://schemas.microsoft.com/office/drawing/2014/main" id="{FBDC8C64-7E97-E3BE-10A4-CF1F25D6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15820"/>
          <a:stretch>
            <a:fillRect/>
          </a:stretch>
        </p:blipFill>
        <p:spPr bwMode="auto">
          <a:xfrm>
            <a:off x="3143250" y="4797425"/>
            <a:ext cx="3978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2">
            <a:extLst>
              <a:ext uri="{FF2B5EF4-FFF2-40B4-BE49-F238E27FC236}">
                <a16:creationId xmlns:a16="http://schemas.microsoft.com/office/drawing/2014/main" id="{7B674428-081F-7968-BDC2-7ACD25B50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6250"/>
            <a:ext cx="7458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3200">
                <a:solidFill>
                  <a:srgbClr val="006666"/>
                </a:solidFill>
              </a:rPr>
              <a:t>BASIC FOOTWEAR COMPONENTS cont.</a:t>
            </a:r>
          </a:p>
        </p:txBody>
      </p:sp>
      <p:sp>
        <p:nvSpPr>
          <p:cNvPr id="84996" name="Text Box 3">
            <a:extLst>
              <a:ext uri="{FF2B5EF4-FFF2-40B4-BE49-F238E27FC236}">
                <a16:creationId xmlns:a16="http://schemas.microsoft.com/office/drawing/2014/main" id="{D9272E53-E592-0583-F6F4-C58BF430B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1736725"/>
            <a:ext cx="749776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Outsole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 base of shoe which contacts the ground – durable.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Shank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reinforces the mid section of the shoe – critical!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Toe Puffs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can be walled or extend onto the dorsum over the digits.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Tongue 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be padded or stitched down.</a:t>
            </a:r>
            <a:endParaRPr lang="en-AU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endParaRPr lang="en-AU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Vamp</a:t>
            </a:r>
            <a:r>
              <a:rPr lang="en-AU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The material section of the shoe which covers the top part of the foot.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AU" altLang="en-US" sz="1600" dirty="0">
                <a:solidFill>
                  <a:srgbClr val="009999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9A9B728-4A36-5BE9-989E-CE0A403DD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11163"/>
            <a:ext cx="7304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3200" dirty="0">
                <a:solidFill>
                  <a:schemeClr val="accent1">
                    <a:lumMod val="50000"/>
                  </a:schemeClr>
                </a:solidFill>
              </a:rPr>
              <a:t>Deciding Ready Made or Custom</a:t>
            </a:r>
            <a:endParaRPr lang="en-AU" alt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8067" name="Picture 4" descr="VELCRO BOOT">
            <a:extLst>
              <a:ext uri="{FF2B5EF4-FFF2-40B4-BE49-F238E27FC236}">
                <a16:creationId xmlns:a16="http://schemas.microsoft.com/office/drawing/2014/main" id="{F3D37189-0928-F319-BA54-739D5431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3711575"/>
            <a:ext cx="2511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5">
            <a:extLst>
              <a:ext uri="{FF2B5EF4-FFF2-40B4-BE49-F238E27FC236}">
                <a16:creationId xmlns:a16="http://schemas.microsoft.com/office/drawing/2014/main" id="{5009CAEE-46A5-265E-D005-52FE9272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845050"/>
            <a:ext cx="3733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Counter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Lug Length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Modifications</a:t>
            </a:r>
          </a:p>
        </p:txBody>
      </p:sp>
      <p:sp>
        <p:nvSpPr>
          <p:cNvPr id="88069" name="Rectangle 6">
            <a:extLst>
              <a:ext uri="{FF2B5EF4-FFF2-40B4-BE49-F238E27FC236}">
                <a16:creationId xmlns:a16="http://schemas.microsoft.com/office/drawing/2014/main" id="{49AE62CE-8AC8-4CCC-36A4-E4DEDDE6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464050"/>
            <a:ext cx="4749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The following shoe features should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also be considered: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489D-EA01-4E7A-305A-31142EA13462}"/>
              </a:ext>
            </a:extLst>
          </p:cNvPr>
          <p:cNvSpPr txBox="1"/>
          <p:nvPr/>
        </p:nvSpPr>
        <p:spPr>
          <a:xfrm>
            <a:off x="1382713" y="1700213"/>
            <a:ext cx="6645275" cy="247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2000" dirty="0"/>
              <a:t>There are many factors which affect this decision.</a:t>
            </a:r>
          </a:p>
          <a:p>
            <a:pPr marL="342900" indent="-3429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Foremost consideration should be given to any fluctuating clinical conditions. They will need to be stable before prescribing MGF e.g. oedema, recent foot surgery.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/>
              <a:t>It is essential that there is an up-to-date medical history.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10CFD7C9-B795-D3B5-8960-655C4F56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36613"/>
            <a:ext cx="739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3200">
                <a:solidFill>
                  <a:schemeClr val="tx2"/>
                </a:solidFill>
              </a:rPr>
              <a:t>CUSTOM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BE030F7A-4373-B614-A1AF-22C779E2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1628775"/>
            <a:ext cx="780891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1800"/>
              <a:t>Custom is generally required when: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Toe box needs to be 30mm or higher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Forefoot width is in excess of 3 fittings wider than </a:t>
            </a:r>
          </a:p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1800"/>
              <a:t>   hindfoot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Equinus foot shape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Rocker bottom foot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Severely adducted or abducted forefoot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Excessive oedema 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AU" altLang="en-US" sz="1800"/>
              <a:t> Severe Rheumatoid deformities </a:t>
            </a:r>
          </a:p>
          <a:p>
            <a:pPr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altLang="en-US" sz="1800"/>
              <a:t> Other deformities which cannot be accommodated in     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1800"/>
              <a:t>  depth/width footwear e.g. marked asymmetry between feet</a:t>
            </a:r>
            <a:endParaRPr lang="en-AU" altLang="en-US" sz="18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2F2D26C-C867-C415-5903-5FEE45FCF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+mn-lt"/>
              </a:rPr>
              <a:t>FOOTWEAR PRESCRIPTION D0688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1EF2B3-51CC-98EC-944F-A3C3DE4A8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097712" cy="5113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Clinical justification is paramount 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establishing eligibility for MGF.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The D0688 should record the following: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/>
              <a:t>Subjective symptoms.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/>
              <a:t>Objective assessment - should describe the degree of abnormal foot/ankle structure or deformity and how it cannot be accommodated within stock footwear.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/>
              <a:t>Other therapies considered/trialed to best accommodate the foot.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/>
              <a:t>Current footwear/modifications tried.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/>
              <a:t>Identify styles/brands of appropriate stock shoes trialed. </a:t>
            </a:r>
            <a:endParaRPr lang="en-US" altLang="en-US" sz="1800" b="1"/>
          </a:p>
          <a:p>
            <a:pPr lvl="3"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A1E192-EB56-1C87-4B2F-FED2E61B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3635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FILLING IN THE </a:t>
            </a:r>
            <a:br>
              <a:rPr lang="en-US" altLang="en-US" sz="2800">
                <a:solidFill>
                  <a:schemeClr val="hlink"/>
                </a:solidFill>
              </a:rPr>
            </a:br>
            <a:r>
              <a:rPr lang="en-US" altLang="en-US" sz="2800">
                <a:solidFill>
                  <a:schemeClr val="hlink"/>
                </a:solidFill>
              </a:rPr>
              <a:t>	PRESCRIPTION FORM D0688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395601D-8877-6670-43E4-DCC224E6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1609725"/>
            <a:ext cx="77914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lvl="1" indent="-342900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Assessing health providers should consult the “clinical </a:t>
            </a:r>
          </a:p>
          <a:p>
            <a:pPr marL="342900" lvl="1" indent="-342900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pathway for footwear assessment” to determine</a:t>
            </a:r>
          </a:p>
          <a:p>
            <a:pPr marL="342900" lvl="1" indent="-342900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appropriate management prior to prescribing MGF.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u="sng" dirty="0"/>
              <a:t>The main points to include on the prescription</a:t>
            </a:r>
            <a:r>
              <a:rPr lang="en-US" altLang="en-US" sz="1800" dirty="0"/>
              <a:t>:</a:t>
            </a:r>
            <a:r>
              <a:rPr lang="en-US" altLang="en-US" sz="1800" u="sng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u="sng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Clinical information and footwear details to justify MGF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Information regarding modifications/repairs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List clearly any special instructions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NOTE: refer to the DVA document “Guidelines for Assessing Health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Providers </a:t>
            </a:r>
            <a:r>
              <a:rPr lang="en-US" altLang="en-US" sz="1400" i="1" dirty="0"/>
              <a:t>for the supply of </a:t>
            </a:r>
            <a:r>
              <a:rPr lang="en-US" altLang="en-US" sz="1400" dirty="0"/>
              <a:t>Medical Grade Footwear” Section 4.4 &amp; 4.5.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When insufficient details are provided the process of supply may be delayed.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600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600" dirty="0">
              <a:solidFill>
                <a:srgbClr val="FF3300"/>
              </a:solidFill>
            </a:endParaRPr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4AE2FF8F-D359-DE85-91AC-F83A29FD31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260350"/>
          <a:ext cx="1296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451153" imgH="1255471" progId="MS_ClipArt_Gallery.2">
                  <p:embed/>
                </p:oleObj>
              </mc:Choice>
              <mc:Fallback>
                <p:oleObj name="Clip" r:id="rId3" imgW="1451153" imgH="1255471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60350"/>
                        <a:ext cx="12969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B387F96-330B-D2FF-ABBD-5A3BC832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20725"/>
            <a:ext cx="48069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ACQUITTALS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96259" name="Text Box 4">
            <a:extLst>
              <a:ext uri="{FF2B5EF4-FFF2-40B4-BE49-F238E27FC236}">
                <a16:creationId xmlns:a16="http://schemas.microsoft.com/office/drawing/2014/main" id="{344ABDFC-0E4D-C5B4-2460-AA3523FE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47813"/>
            <a:ext cx="74056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podiatrist prescribing the MGF is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case manager and has the responsibility to hold accountable the supply of MGF.</a:t>
            </a:r>
            <a:endParaRPr lang="en-AU" altLang="en-US" sz="2400"/>
          </a:p>
        </p:txBody>
      </p:sp>
      <p:sp>
        <p:nvSpPr>
          <p:cNvPr id="96260" name="Rectangle 5">
            <a:extLst>
              <a:ext uri="{FF2B5EF4-FFF2-40B4-BE49-F238E27FC236}">
                <a16:creationId xmlns:a16="http://schemas.microsoft.com/office/drawing/2014/main" id="{4713A9A8-4972-3237-4B7A-91B207C7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068638"/>
            <a:ext cx="747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chemeClr val="tx2"/>
              </a:solidFill>
            </a:endParaRP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C973D135-73F7-D5DE-6F1F-426FDCC4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221163"/>
            <a:ext cx="74739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chemeClr val="tx2"/>
              </a:solidFill>
            </a:endParaRPr>
          </a:p>
        </p:txBody>
      </p:sp>
      <p:sp>
        <p:nvSpPr>
          <p:cNvPr id="96262" name="Rectangle 8">
            <a:extLst>
              <a:ext uri="{FF2B5EF4-FFF2-40B4-BE49-F238E27FC236}">
                <a16:creationId xmlns:a16="http://schemas.microsoft.com/office/drawing/2014/main" id="{B522C349-B9DC-34D5-D7B2-452580FF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157788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chemeClr val="tx2"/>
              </a:solidFill>
            </a:endParaRPr>
          </a:p>
        </p:txBody>
      </p:sp>
      <p:sp>
        <p:nvSpPr>
          <p:cNvPr id="96263" name="Rectangle 9">
            <a:extLst>
              <a:ext uri="{FF2B5EF4-FFF2-40B4-BE49-F238E27FC236}">
                <a16:creationId xmlns:a16="http://schemas.microsoft.com/office/drawing/2014/main" id="{3CF990CB-8B19-C89B-7E7C-DDA3FD9E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021388"/>
            <a:ext cx="747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chemeClr val="tx2"/>
              </a:solidFill>
            </a:endParaRPr>
          </a:p>
        </p:txBody>
      </p:sp>
      <p:sp>
        <p:nvSpPr>
          <p:cNvPr id="95240" name="Rectangle 3">
            <a:extLst>
              <a:ext uri="{FF2B5EF4-FFF2-40B4-BE49-F238E27FC236}">
                <a16:creationId xmlns:a16="http://schemas.microsoft.com/office/drawing/2014/main" id="{BE587803-A31A-8BDE-DD06-1CC1E368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027363"/>
            <a:ext cx="74056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u="sng" dirty="0"/>
              <a:t>Acquittal process</a:t>
            </a:r>
          </a:p>
          <a:p>
            <a:pPr marL="377825" indent="-342900" eaLnBrk="1" hangingPunct="1">
              <a:defRPr/>
            </a:pPr>
            <a:r>
              <a:rPr lang="en-US" altLang="en-US" sz="2000" dirty="0"/>
              <a:t>Acquittal is the formal “sign off” that the footwear is as prescribed by the case manager and suitable for the purpose for which it has been requested.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377825" indent="-342900" eaLnBrk="1" hangingPunct="1">
              <a:defRPr/>
            </a:pPr>
            <a:r>
              <a:rPr lang="en-US" altLang="en-US" sz="2000" dirty="0"/>
              <a:t>Acquittal maintains the warranty.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377825" indent="-342900" eaLnBrk="1" hangingPunct="1">
              <a:defRPr/>
            </a:pPr>
            <a:r>
              <a:rPr lang="en-US" altLang="en-US" sz="2000" dirty="0"/>
              <a:t>Acquittals are to be recorded by the assessing health provider on the D0688 or in the entitled person’s clinical notes and comments made as necessary.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6632755-23DA-B0D8-37EE-7A8A0107F3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688975"/>
            <a:ext cx="7366000" cy="838200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THE CARDS</a:t>
            </a:r>
            <a:r>
              <a:rPr lang="en-AU" altLang="en-US" sz="3200">
                <a:latin typeface="Impact" panose="020B0806030902050204" pitchFamily="34" charset="0"/>
              </a:rPr>
              <a:t> </a:t>
            </a:r>
            <a:endParaRPr lang="en-AU" altLang="en-US" sz="2000">
              <a:latin typeface="Verdana" panose="020B060403050404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C482E04-4A9F-B76D-5513-77530484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341438"/>
            <a:ext cx="5761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78F71CCB-AF5C-1EF6-39D4-AF84CB75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638300"/>
            <a:ext cx="547211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AU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2400" dirty="0"/>
              <a:t>GOLD card holders assessed on basis of clinical need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AU" altLang="en-US" sz="2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AU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2400" dirty="0"/>
              <a:t>The TPI Gold Card looks the same but references Totally &amp; Permanently Incapacitated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AU" altLang="en-US" sz="16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1600" dirty="0">
                <a:solidFill>
                  <a:srgbClr val="006666"/>
                </a:solidFill>
                <a:latin typeface="+mn-lt"/>
                <a:hlinkClick r:id="rId3"/>
              </a:rPr>
              <a:t>http://www.dva.gov.au/providers/dva-health-cards</a:t>
            </a:r>
            <a:endParaRPr lang="en-AU" altLang="en-US" sz="1600" dirty="0">
              <a:solidFill>
                <a:srgbClr val="006666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AU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3317" name="Picture 6" descr="tpi_gold_card">
            <a:extLst>
              <a:ext uri="{FF2B5EF4-FFF2-40B4-BE49-F238E27FC236}">
                <a16:creationId xmlns:a16="http://schemas.microsoft.com/office/drawing/2014/main" id="{A90CEE87-F36F-6946-0F39-377AD854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46563"/>
            <a:ext cx="23764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gold_card[1]">
            <a:extLst>
              <a:ext uri="{FF2B5EF4-FFF2-40B4-BE49-F238E27FC236}">
                <a16:creationId xmlns:a16="http://schemas.microsoft.com/office/drawing/2014/main" id="{CF9089C5-514F-8E8B-2170-5C2F5581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237648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046BA96-BAEB-B1E4-F089-77165575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14338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PROCESS OF </a:t>
            </a:r>
            <a:r>
              <a:rPr lang="en-US" altLang="en-US" sz="3200" dirty="0">
                <a:latin typeface="+mn-lt"/>
              </a:rPr>
              <a:t>ACQUITTAL</a:t>
            </a:r>
            <a:r>
              <a:rPr lang="en-US" altLang="en-US" sz="3200" dirty="0"/>
              <a:t> </a:t>
            </a:r>
            <a:endParaRPr lang="en-AU" altLang="en-US" sz="3200" dirty="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9B13AA3-9217-0E92-5454-F4B46C65C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557338"/>
            <a:ext cx="7313613" cy="49672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Keep a record of acquittal dates and information.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Acquittals should be done within 1-2 months of footwear being supplied.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Problems at acquittal </a:t>
            </a:r>
            <a:r>
              <a:rPr lang="en-US" altLang="en-US" sz="1800" u="sng"/>
              <a:t>are the responsibility</a:t>
            </a:r>
            <a:r>
              <a:rPr lang="en-US" altLang="en-US" sz="1800"/>
              <a:t> of the assessing health provider to liaise with the supplier to adequately resolve the issue(s) in a timely manner.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The assessing health provider must review all footwear issued in accordance with the original prescription.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Modifications to footwear </a:t>
            </a:r>
            <a:r>
              <a:rPr lang="en-US" altLang="en-US" sz="1800" u="sng"/>
              <a:t>must</a:t>
            </a:r>
            <a:r>
              <a:rPr lang="en-US" altLang="en-US" sz="1800"/>
              <a:t> be reviewed.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/>
              <a:t>Excessive wear and quality issues should be referred to DVA rather than condemn and replace.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AU" altLang="en-US" sz="1800"/>
          </a:p>
          <a:p>
            <a:pPr eaLnBrk="1" hangingPunct="1"/>
            <a:endParaRPr lang="en-AU" altLang="en-US" sz="180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DBF21B8-BF63-2675-57E6-91B26411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1313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PRESCRIPTION OF STOCK FOOTWEAR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E3982-BA07-19EB-6DF4-4FCCB5C0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7561263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000" dirty="0"/>
              <a:t>Requested through Rehabilitation Appliances Program (RAP) 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en-US" altLang="en-US" sz="1600" dirty="0"/>
              <a:t>Prescribed on DVA Form D0992. Available on DVA website at </a:t>
            </a:r>
          </a:p>
          <a:p>
            <a:pPr marL="0" indent="0" eaLnBrk="1" hangingPunct="1">
              <a:lnSpc>
                <a:spcPct val="9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en-AU" altLang="en-US" sz="1600" dirty="0">
                <a:hlinkClick r:id="rId3"/>
              </a:rPr>
              <a:t>http://www.dva.gov.au/providers/provider-programs/rehabilitation-appliances-program-rap#schedule-equipment-docs</a:t>
            </a:r>
            <a:endParaRPr lang="en-AU" altLang="en-US" sz="1600" dirty="0"/>
          </a:p>
          <a:p>
            <a:pPr eaLnBrk="1" hangingPunct="1">
              <a:lnSpc>
                <a:spcPct val="9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/>
              <a:t>Stock - AJ07 Footwear for Limb prosthesis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AU" altLang="en-US" sz="1600" dirty="0"/>
              <a:t>	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AU" altLang="en-US" sz="1600" dirty="0"/>
              <a:t>	- Issued as essential part of a leg appliance </a:t>
            </a:r>
            <a:r>
              <a:rPr lang="en-US" altLang="en-US" sz="1600" dirty="0"/>
              <a:t>e.g. amputee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1800" dirty="0"/>
              <a:t>Temporary footwear (AJ06) </a:t>
            </a:r>
          </a:p>
          <a:p>
            <a:pPr marL="0" indent="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en-US" sz="1600" dirty="0"/>
              <a:t>	- cast boots/shoes e.g. “DARCO”, Pullman slippers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defRPr/>
            </a:pPr>
            <a:endParaRPr lang="en-US" altLang="en-US" sz="1400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9230969-97ED-3388-E2BA-7C3F37D6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639763"/>
            <a:ext cx="77755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TRANSPORT TO PODIATRY TREATMENT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D2CC517-6F56-3283-01D8-F48560F1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628775"/>
            <a:ext cx="73072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/>
              <a:t>entitled persons can claim reimbursement for travel costs for medical treatment to the closest practical provider - taxis or mileage </a:t>
            </a:r>
            <a:r>
              <a:rPr lang="en-US" altLang="en-US" sz="1300" dirty="0"/>
              <a:t>(incl. to contracted footwear supplier or </a:t>
            </a:r>
            <a:r>
              <a:rPr lang="en-US" altLang="en-US" sz="1300" dirty="0" err="1"/>
              <a:t>orthotist</a:t>
            </a:r>
            <a:r>
              <a:rPr lang="en-US" altLang="en-US" sz="1300" dirty="0"/>
              <a:t> appointment).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Booked Car Scheme (BCS) is available to all entitled persons aged 80 years of age or over</a:t>
            </a:r>
          </a:p>
          <a:p>
            <a:pPr lvl="1" eaLnBrk="1" hangingPunct="1">
              <a:defRPr/>
            </a:pPr>
            <a:r>
              <a:rPr lang="en-US" sz="1400" dirty="0"/>
              <a:t>Health providers can arrange transport under the Booked Car Scheme on behalf of the entitled person by phone, fax, email or through the online transport booking system.</a:t>
            </a:r>
            <a:endParaRPr lang="en-US" altLang="en-US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1800" dirty="0"/>
              <a:t>Details online at: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1600" dirty="0">
                <a:hlinkClick r:id="rId3"/>
              </a:rPr>
              <a:t>http://www.dva.gov.au/providers/provider-programs/travel-treatment</a:t>
            </a:r>
            <a:endParaRPr lang="en-US" alt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700" dirty="0">
              <a:solidFill>
                <a:schemeClr val="accent1"/>
              </a:solidFill>
            </a:endParaRPr>
          </a:p>
        </p:txBody>
      </p:sp>
      <p:graphicFrame>
        <p:nvGraphicFramePr>
          <p:cNvPr id="102404" name="Object 4">
            <a:extLst>
              <a:ext uri="{FF2B5EF4-FFF2-40B4-BE49-F238E27FC236}">
                <a16:creationId xmlns:a16="http://schemas.microsoft.com/office/drawing/2014/main" id="{DB116D24-C523-5D32-6666-50C67C4E1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5513" y="404813"/>
          <a:ext cx="13763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249863" imgH="4114800" progId="MS_ClipArt_Gallery.2">
                  <p:embed/>
                </p:oleObj>
              </mc:Choice>
              <mc:Fallback>
                <p:oleObj name="Clip" r:id="rId4" imgW="5249863" imgH="4114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04813"/>
                        <a:ext cx="13763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876850D-9E47-0231-DAE3-89C194437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87350"/>
            <a:ext cx="8316912" cy="1143000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MGF </a:t>
            </a:r>
            <a:br>
              <a:rPr lang="en-AU" altLang="en-US" sz="3200">
                <a:latin typeface="Verdana" panose="020B0604030504040204" pitchFamily="34" charset="0"/>
              </a:rPr>
            </a:br>
            <a:r>
              <a:rPr lang="en-AU" altLang="en-US" sz="3200">
                <a:latin typeface="Verdana" panose="020B0604030504040204" pitchFamily="34" charset="0"/>
              </a:rPr>
              <a:t>COMPLICATIONS &amp; DIFFICULTIES</a:t>
            </a:r>
            <a:endParaRPr lang="en-AU" altLang="en-US" sz="4800">
              <a:latin typeface="Verdana" panose="020B0604030504040204" pitchFamily="34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A1F579D-6A47-C254-AD7A-717B41CFF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272337" cy="51133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What if: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AU" altLang="en-US" sz="1400" dirty="0"/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the footwear provided by the contracted supplier is not suitable: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     The assessing health provider should:</a:t>
            </a:r>
          </a:p>
          <a:p>
            <a:pPr lvl="1" eaLnBrk="1" hangingPunct="1">
              <a:lnSpc>
                <a:spcPct val="80000"/>
              </a:lnSpc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b="1" dirty="0"/>
              <a:t>NOT</a:t>
            </a:r>
            <a:r>
              <a:rPr lang="en-AU" altLang="en-US" sz="1400" dirty="0"/>
              <a:t> acquit the footwear;</a:t>
            </a:r>
          </a:p>
          <a:p>
            <a:pPr lvl="1" eaLnBrk="1" hangingPunct="1">
              <a:lnSpc>
                <a:spcPct val="80000"/>
              </a:lnSpc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advise supplier ASAP; and </a:t>
            </a:r>
          </a:p>
          <a:p>
            <a:pPr lvl="1" eaLnBrk="1" hangingPunct="1">
              <a:lnSpc>
                <a:spcPct val="80000"/>
              </a:lnSpc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discuss and organise appropriate action.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AU" altLang="en-US" sz="1400" dirty="0"/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the entitled person changes his/her mind:</a:t>
            </a:r>
          </a:p>
          <a:p>
            <a:pPr lvl="1" eaLnBrk="1" hangingPunct="1">
              <a:lnSpc>
                <a:spcPct val="80000"/>
              </a:lnSpc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The entitled person has financial responsibility for costs.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AU" altLang="en-US" sz="1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the nearest contracted supplier is too far away:</a:t>
            </a:r>
          </a:p>
          <a:p>
            <a:pPr lvl="1" eaLnBrk="1" hangingPunct="1"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Liaise with supplier to work out possible solution e.g. foot tracings, girth measurements.</a:t>
            </a:r>
          </a:p>
          <a:p>
            <a:pPr lvl="1" eaLnBrk="1" hangingPunct="1"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Let DVA know of any unresolved issues.</a:t>
            </a:r>
          </a:p>
          <a:p>
            <a:pPr marL="457200" lvl="1" indent="0" eaLnBrk="1" hangingPunct="1">
              <a:buClrTx/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1400" dirty="0"/>
              <a:t>the nearest supplier cannot supply the most suitable MGF:</a:t>
            </a:r>
          </a:p>
          <a:p>
            <a:pPr lvl="1" eaLnBrk="1" hangingPunct="1">
              <a:buClr>
                <a:srgbClr val="0066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Other contracted suppliers can be contacted.</a:t>
            </a:r>
          </a:p>
          <a:p>
            <a:pPr marL="457200" lvl="1" indent="0" eaLnBrk="1" hangingPunct="1">
              <a:buClr>
                <a:srgbClr val="006666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AU" altLang="en-US" sz="1400" i="1" dirty="0"/>
          </a:p>
          <a:p>
            <a:pPr marL="457200" lvl="1" indent="-457200" eaLnBrk="1" hangingPunct="1">
              <a:buClr>
                <a:srgbClr val="006666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AU" altLang="en-US" sz="1400" i="1" dirty="0"/>
              <a:t>*  Maintain adequate records to support all decisions. 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AU" altLang="en-US" sz="17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AU" altLang="en-US" sz="1700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>
            <a:extLst>
              <a:ext uri="{FF2B5EF4-FFF2-40B4-BE49-F238E27FC236}">
                <a16:creationId xmlns:a16="http://schemas.microsoft.com/office/drawing/2014/main" id="{D467A245-4BE3-F6EC-7723-3498AC822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476375"/>
            <a:ext cx="7777162" cy="5381625"/>
          </a:xfrm>
        </p:spPr>
        <p:txBody>
          <a:bodyPr/>
          <a:lstStyle/>
          <a:p>
            <a:pPr lvl="2" indent="-1055688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1800" dirty="0"/>
              <a:t>What if: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AU" altLang="en-US" sz="1800" dirty="0"/>
          </a:p>
          <a:p>
            <a:pPr lvl="1" eaLnBrk="1" hangingPunct="1">
              <a:defRPr/>
            </a:pPr>
            <a:r>
              <a:rPr lang="en-AU" altLang="en-US" sz="1800" dirty="0"/>
              <a:t>you are unsure as to the most appropriate shoe:</a:t>
            </a:r>
          </a:p>
          <a:p>
            <a:pPr lvl="2" eaLnBrk="1" hangingPunct="1">
              <a:defRPr/>
            </a:pPr>
            <a:r>
              <a:rPr lang="en-AU" altLang="en-US" sz="1800" dirty="0"/>
              <a:t>Be specific in description of MGF characteristics.</a:t>
            </a:r>
          </a:p>
          <a:p>
            <a:pPr lvl="2" eaLnBrk="1" hangingPunct="1">
              <a:defRPr/>
            </a:pPr>
            <a:r>
              <a:rPr lang="en-AU" altLang="en-US" sz="1800" dirty="0"/>
              <a:t>Liaise with your MGF supplier.</a:t>
            </a:r>
          </a:p>
          <a:p>
            <a:pPr lvl="2" eaLnBrk="1" hangingPunct="1">
              <a:defRPr/>
            </a:pPr>
            <a:r>
              <a:rPr lang="en-US" altLang="en-US" sz="1800" dirty="0"/>
              <a:t>Discuss with a DVA podiatry adviser. </a:t>
            </a:r>
            <a:endParaRPr lang="en-AU" altLang="en-US" sz="1800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AU" altLang="en-US" sz="1800" dirty="0"/>
          </a:p>
          <a:p>
            <a:pPr lvl="1" eaLnBrk="1" hangingPunct="1">
              <a:defRPr/>
            </a:pPr>
            <a:r>
              <a:rPr lang="en-AU" altLang="en-US" sz="1800" dirty="0"/>
              <a:t>you assess the client as not meeting clinical criteria:</a:t>
            </a:r>
          </a:p>
          <a:p>
            <a:pPr lvl="2" eaLnBrk="1" hangingPunct="1">
              <a:defRPr/>
            </a:pPr>
            <a:r>
              <a:rPr lang="en-AU" altLang="en-US" sz="1800" dirty="0"/>
              <a:t>Explain to the client and </a:t>
            </a:r>
            <a:r>
              <a:rPr lang="en-AU" altLang="en-US" sz="1800" b="1" u="sng" dirty="0"/>
              <a:t>do not</a:t>
            </a:r>
            <a:r>
              <a:rPr lang="en-AU" altLang="en-US" sz="1800" dirty="0"/>
              <a:t> complete D0688; or</a:t>
            </a:r>
          </a:p>
          <a:p>
            <a:pPr lvl="2" eaLnBrk="1" hangingPunct="1">
              <a:defRPr/>
            </a:pPr>
            <a:r>
              <a:rPr lang="en-AU" altLang="en-US" sz="1800" dirty="0"/>
              <a:t>Send completed D0688 directly to DVA and attach a note indicating assessment that stock footwear is suitable.</a:t>
            </a:r>
          </a:p>
          <a:p>
            <a:pPr lvl="2" eaLnBrk="1" hangingPunct="1">
              <a:defRPr/>
            </a:pPr>
            <a:r>
              <a:rPr lang="en-US" altLang="en-US" sz="1800" dirty="0"/>
              <a:t>Keep precise clinical notes for review by DVA if requested.</a:t>
            </a:r>
            <a:endParaRPr lang="en-AU" altLang="en-US" sz="1800" dirty="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4D93B55E-89D7-111C-81DF-A6AAC7E1A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404813"/>
            <a:ext cx="7313613" cy="1071562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MGF </a:t>
            </a:r>
            <a:br>
              <a:rPr lang="en-AU" altLang="en-US" sz="3200">
                <a:latin typeface="Verdana" panose="020B0604030504040204" pitchFamily="34" charset="0"/>
              </a:rPr>
            </a:br>
            <a:r>
              <a:rPr lang="en-AU" altLang="en-US" sz="3200">
                <a:latin typeface="Verdana" panose="020B0604030504040204" pitchFamily="34" charset="0"/>
              </a:rPr>
              <a:t>COMPLICATIONS &amp; DIFFICULTIES</a:t>
            </a:r>
            <a:endParaRPr lang="en-AU" altLang="en-US" sz="2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EAAE22B7-DBCE-C452-3BFF-629438EEA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804863"/>
            <a:ext cx="7313612" cy="679450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MGF SUPPLIER LOCATIONS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4281875-F084-CE3A-8899-568936FA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561262" cy="51133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2800" dirty="0"/>
              <a:t>Contracted MGF suppliers are located throughout each State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AU" alt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AU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altLang="en-US" sz="2800" dirty="0"/>
              <a:t>Please see the link below to locate the closest contracted supplier</a:t>
            </a:r>
            <a:r>
              <a:rPr lang="en-AU" altLang="en-US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AU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rgbClr val="009999"/>
                </a:solidFill>
                <a:hlinkClick r:id="rId3"/>
              </a:rPr>
              <a:t>http://www.dva.gov.au/providers/provider-programs/rehabilitation-appliances-program-rap#medical-grade</a:t>
            </a:r>
            <a:endParaRPr lang="en-US" altLang="en-US" sz="1800" dirty="0">
              <a:solidFill>
                <a:srgbClr val="0099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9999"/>
              </a:solidFill>
            </a:endParaRPr>
          </a:p>
        </p:txBody>
      </p:sp>
      <p:graphicFrame>
        <p:nvGraphicFramePr>
          <p:cNvPr id="108548" name="Object 4">
            <a:extLst>
              <a:ext uri="{FF2B5EF4-FFF2-40B4-BE49-F238E27FC236}">
                <a16:creationId xmlns:a16="http://schemas.microsoft.com/office/drawing/2014/main" id="{4E92E2FF-E819-1BF3-4059-4337FA525E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684463"/>
          <a:ext cx="14478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702050" imgH="3390900" progId="MS_ClipArt_Gallery.2">
                  <p:embed/>
                </p:oleObj>
              </mc:Choice>
              <mc:Fallback>
                <p:oleObj name="Clip" r:id="rId4" imgW="3702050" imgH="33909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684463"/>
                        <a:ext cx="14478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878A66B-CF97-B994-2EB6-46F72E1B8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763588"/>
            <a:ext cx="7313612" cy="720725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MEDICAL GRADE FOOTWEAR</a:t>
            </a:r>
            <a:endParaRPr lang="en-AU" altLang="en-US" sz="2800">
              <a:latin typeface="Verdana" panose="020B060403050404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92C995B-C2E4-CCC1-D7B9-80B4A82D0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416800" cy="28082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6666"/>
                </a:solidFill>
                <a:latin typeface="Footlight MT Light" panose="0204060206030A020304" pitchFamily="18" charset="0"/>
              </a:rPr>
              <a:t>Thank you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200"/>
              <a:t>    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This completes the online training.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Should you have further questions about MGF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or the content of this presentation please contact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AU" altLang="en-US" sz="1800"/>
              <a:t>DVA Health Provider Line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AU" altLang="en-US" sz="18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AU" altLang="en-US" sz="1800" i="1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D281588-E59D-BD19-DF6C-559D6C242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8425" y="333375"/>
            <a:ext cx="7775575" cy="1223963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MEDICAL GRADE FOOTWEAR                                                   CONTACT NUMBERS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C98F0E9-B9A0-A7AE-EA9C-94860ABE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8425" y="1701800"/>
            <a:ext cx="7164388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sz="2800"/>
              <a:t>DVA Health Provider Line</a:t>
            </a:r>
          </a:p>
          <a:p>
            <a:pPr lvl="1" eaLnBrk="1" hangingPunct="1"/>
            <a:r>
              <a:rPr lang="en-AU" altLang="en-US"/>
              <a:t>1300 550 457 (metro)</a:t>
            </a:r>
          </a:p>
          <a:p>
            <a:pPr lvl="1" eaLnBrk="1" hangingPunct="1"/>
            <a:r>
              <a:rPr lang="en-AU" altLang="en-US"/>
              <a:t>1800 550 457 (regional)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Press</a:t>
            </a:r>
            <a:endParaRPr lang="en-AU" altLang="en-US"/>
          </a:p>
          <a:p>
            <a:pPr lvl="1" eaLnBrk="1" hangingPunct="1">
              <a:spcBef>
                <a:spcPct val="10000"/>
              </a:spcBef>
            </a:pPr>
            <a:r>
              <a:rPr lang="en-AU" altLang="en-US" b="1">
                <a:solidFill>
                  <a:srgbClr val="FF3300"/>
                </a:solidFill>
              </a:rPr>
              <a:t>Option 1</a:t>
            </a:r>
            <a:r>
              <a:rPr lang="en-AU" altLang="en-US"/>
              <a:t> </a:t>
            </a:r>
            <a:r>
              <a:rPr lang="en-AU" altLang="en-US" sz="2000"/>
              <a:t>for RAP (aids and appliances &amp; medical grade footwear)</a:t>
            </a:r>
          </a:p>
          <a:p>
            <a:pPr lvl="1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AU" altLang="en-US"/>
          </a:p>
          <a:p>
            <a:pPr lvl="1" eaLnBrk="1" hangingPunct="1">
              <a:spcBef>
                <a:spcPct val="10000"/>
              </a:spcBef>
            </a:pPr>
            <a:r>
              <a:rPr lang="en-AU" altLang="en-US" b="1">
                <a:solidFill>
                  <a:srgbClr val="FF3300"/>
                </a:solidFill>
              </a:rPr>
              <a:t>Option 3</a:t>
            </a:r>
            <a:r>
              <a:rPr lang="en-AU" altLang="en-US"/>
              <a:t> </a:t>
            </a:r>
            <a:r>
              <a:rPr lang="en-AU" altLang="en-US" sz="2000"/>
              <a:t>for Medical &amp; Allied Health (podiatry treatment)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white_card">
            <a:extLst>
              <a:ext uri="{FF2B5EF4-FFF2-40B4-BE49-F238E27FC236}">
                <a16:creationId xmlns:a16="http://schemas.microsoft.com/office/drawing/2014/main" id="{ECE6B164-D607-73A5-C5A7-660196AB5628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2205038"/>
            <a:ext cx="2646362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5" descr="orange_card">
            <a:extLst>
              <a:ext uri="{FF2B5EF4-FFF2-40B4-BE49-F238E27FC236}">
                <a16:creationId xmlns:a16="http://schemas.microsoft.com/office/drawing/2014/main" id="{DB5D782F-9984-FAF1-99B5-D9B0AF50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240213"/>
            <a:ext cx="26463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D3158B86-0AEF-105F-8F29-595BB3C6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2319338"/>
            <a:ext cx="544195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400"/>
              <a:t>WHITE card holders assessed on basis of clinical need related to a specific </a:t>
            </a:r>
            <a:r>
              <a:rPr lang="en-AU" altLang="en-US" sz="2400" u="sng"/>
              <a:t>Accepted Disability</a:t>
            </a:r>
            <a:r>
              <a:rPr lang="en-AU" altLang="en-US" sz="2400"/>
              <a:t> (AD)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AU" altLang="en-US" sz="1600"/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en-AU" altLang="en-US" sz="1600" u="sng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u="sng"/>
              <a:t>No eligibility</a:t>
            </a:r>
            <a:r>
              <a:rPr lang="en-AU" altLang="en-US" sz="2400"/>
              <a:t> for RAP items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/>
              <a:t>Pharmaceuticals ONLY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3600"/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AU" altLang="en-US" sz="1600">
                <a:solidFill>
                  <a:srgbClr val="006666"/>
                </a:solidFill>
                <a:hlinkClick r:id="rId5"/>
              </a:rPr>
              <a:t>http://www.dva.gov.au/providers/dva-health-cards</a:t>
            </a:r>
            <a:endParaRPr lang="en-AU" altLang="en-US" sz="1600">
              <a:solidFill>
                <a:srgbClr val="006666"/>
              </a:solidFill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D0850E8A-F6B9-5C46-B956-96E550DFA7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692150"/>
            <a:ext cx="7366000" cy="839788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Verdana" panose="020B0604030504040204" pitchFamily="34" charset="0"/>
              </a:rPr>
              <a:t>THE CARDS cont.</a:t>
            </a:r>
            <a:r>
              <a:rPr lang="en-AU" altLang="en-US" sz="3200">
                <a:latin typeface="Impact" panose="020B0806030902050204" pitchFamily="34" charset="0"/>
              </a:rPr>
              <a:t> </a:t>
            </a:r>
            <a:endParaRPr lang="en-AU" altLang="en-US"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BCCAD1B-6DCE-EF28-E443-9DDCB3C1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AN OUTLINE OF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THE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MEDICAL GRADE FOOTWEAR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AU" altLang="en-US" sz="3600">
                <a:solidFill>
                  <a:srgbClr val="009999"/>
                </a:solidFill>
              </a:rPr>
              <a:t>PROGRAM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3F9DF1A-15EA-CE80-0D0B-F43CFB476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33375"/>
            <a:ext cx="7313612" cy="1143000"/>
          </a:xfrm>
        </p:spPr>
        <p:txBody>
          <a:bodyPr/>
          <a:lstStyle/>
          <a:p>
            <a:pPr eaLnBrk="1" hangingPunct="1"/>
            <a:r>
              <a:rPr lang="en-AU" altLang="en-US" sz="3200">
                <a:solidFill>
                  <a:srgbClr val="006666"/>
                </a:solidFill>
                <a:latin typeface="Verdana" panose="020B0604030504040204" pitchFamily="34" charset="0"/>
              </a:rPr>
              <a:t>MEDICAL GRADE FOOTWEAR (MGF)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C4C128A-90C7-B11C-DAEB-B6367C2E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917700"/>
            <a:ext cx="770572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/>
              <a:t>Program Aim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800" dirty="0"/>
          </a:p>
          <a:p>
            <a:pPr lvl="1" eaLnBrk="1" hangingPunct="1">
              <a:defRPr/>
            </a:pPr>
            <a:r>
              <a:rPr lang="en-AU" altLang="en-US" sz="2000" dirty="0"/>
              <a:t>To provide MGF and related services that are of a high standard and clinically appropriate.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 eaLnBrk="1" hangingPunct="1">
              <a:defRPr/>
            </a:pPr>
            <a:r>
              <a:rPr lang="en-AU" altLang="en-US" sz="2400" dirty="0"/>
              <a:t>Purpose of MGF Supply  </a:t>
            </a:r>
          </a:p>
          <a:p>
            <a:pPr lvl="1" eaLnBrk="1" hangingPunct="1">
              <a:defRPr/>
            </a:pPr>
            <a:r>
              <a:rPr lang="en-AU" altLang="en-US" sz="2000" dirty="0"/>
              <a:t>Aims to restore, facilitate or maintain functional independence and/or minimise disability or dysfunction.</a:t>
            </a:r>
          </a:p>
          <a:p>
            <a:pPr lvl="1" eaLnBrk="1" hangingPunct="1">
              <a:defRPr/>
            </a:pPr>
            <a:r>
              <a:rPr lang="en-AU" altLang="en-US" sz="2000" dirty="0"/>
              <a:t>MGF may be prescribed when readily available suitable everyday footwear cannot be used or modified for this purpose.</a:t>
            </a:r>
            <a:endParaRPr lang="en-AU" altLang="en-US" sz="2400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 lvl="1" eaLnBrk="1" hangingPunct="1">
              <a:defRPr/>
            </a:pPr>
            <a:endParaRPr lang="en-AU" altLang="en-US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E32815-2733-C2DD-EC99-E093F382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1765300"/>
            <a:ext cx="77724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AU" altLang="en-US" sz="2400"/>
              <a:t>Definition:	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Footwear clinically prescribed to accommodate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and/or correct abnormal foot and/or ankle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structure or significant deformity.</a:t>
            </a:r>
            <a:endParaRPr lang="en-AU" altLang="en-US" sz="24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814235C8-51AC-925B-A4E4-43F81266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46113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200">
                <a:solidFill>
                  <a:srgbClr val="006666"/>
                </a:solidFill>
              </a:rPr>
              <a:t>MEDICAL GRADE FOOTWEAR</a:t>
            </a:r>
            <a:endParaRPr lang="en-AU" altLang="en-US" sz="320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9D57E6B7-F7AE-A444-55B7-FA7C9F99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049713"/>
            <a:ext cx="4814887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AU" altLang="en-US" sz="2000" dirty="0"/>
              <a:t>DVA provides two types of medical grade footwear:</a:t>
            </a:r>
          </a:p>
          <a:p>
            <a:pPr marL="457200" indent="-457200">
              <a:spcBef>
                <a:spcPct val="50000"/>
              </a:spcBef>
              <a:buClrTx/>
              <a:buSzTx/>
              <a:buFontTx/>
              <a:buAutoNum type="arabicPeriod"/>
              <a:defRPr/>
            </a:pPr>
            <a:r>
              <a:rPr lang="en-AU" altLang="en-US" sz="2000" dirty="0"/>
              <a:t>Ready made extra depth/width footwear</a:t>
            </a:r>
          </a:p>
          <a:p>
            <a:pPr marL="457200" indent="-457200">
              <a:spcBef>
                <a:spcPct val="50000"/>
              </a:spcBef>
              <a:buClrTx/>
              <a:buSzTx/>
              <a:buFontTx/>
              <a:buAutoNum type="arabicPeriod"/>
              <a:defRPr/>
            </a:pPr>
            <a:r>
              <a:rPr lang="en-AU" altLang="en-US" sz="2000" dirty="0"/>
              <a:t>Custom made footwear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AU" altLang="en-US" sz="2400" dirty="0">
                <a:latin typeface="Times New Roman" panose="02020603050405020304" pitchFamily="18" charset="0"/>
              </a:rPr>
              <a:t> </a:t>
            </a:r>
            <a:endParaRPr lang="en-AU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ED3CFC92-9BD9-F2D0-B9D0-13C60FE3F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48100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CB71D9963674F9C6DF99E887BD08E" ma:contentTypeVersion="1" ma:contentTypeDescription="Create a new document." ma:contentTypeScope="" ma:versionID="c6aee054d9a37c08e8e16eb1e0e2068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83C451F-5FE0-406D-9A39-671BF7752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4158</TotalTime>
  <Words>4250</Words>
  <Application>Microsoft Office PowerPoint</Application>
  <PresentationFormat>On-screen Show (4:3)</PresentationFormat>
  <Paragraphs>598</Paragraphs>
  <Slides>57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Verdana</vt:lpstr>
      <vt:lpstr>Arial</vt:lpstr>
      <vt:lpstr>Wingdings</vt:lpstr>
      <vt:lpstr>Impact</vt:lpstr>
      <vt:lpstr>Comic Sans MS</vt:lpstr>
      <vt:lpstr>Times New Roman</vt:lpstr>
      <vt:lpstr>Courier New</vt:lpstr>
      <vt:lpstr>CopprplGoth BT</vt:lpstr>
      <vt:lpstr>Monotype Sorts</vt:lpstr>
      <vt:lpstr>Footlight MT Light</vt:lpstr>
      <vt:lpstr>Eclipse</vt:lpstr>
      <vt:lpstr>Microsoft Clip Gallery</vt:lpstr>
      <vt:lpstr>Assessing Health Providers ONLINE TRAINING </vt:lpstr>
      <vt:lpstr>The aim of this online training is to:</vt:lpstr>
      <vt:lpstr>REHABILITATION APPLIANCES PROGRAM (RAP)</vt:lpstr>
      <vt:lpstr>PowerPoint Presentation</vt:lpstr>
      <vt:lpstr>THE CARDS </vt:lpstr>
      <vt:lpstr>THE CARDS cont. </vt:lpstr>
      <vt:lpstr>PowerPoint Presentation</vt:lpstr>
      <vt:lpstr>MEDICAL GRADE FOOTWEAR (MGF)</vt:lpstr>
      <vt:lpstr>PowerPoint Presentation</vt:lpstr>
      <vt:lpstr>Medical Grade Footwear  READY MADE</vt:lpstr>
      <vt:lpstr>Medical Grade Footwear CUSTOM MADE</vt:lpstr>
      <vt:lpstr>MEDICAL GRADE FOOTWEAR (MGF)</vt:lpstr>
      <vt:lpstr>MEDICAL GRADE FOOTWEAR (MGF) - Assessors</vt:lpstr>
      <vt:lpstr>MEDICAL GRADE FOOTWEAR (MGF) - Supply</vt:lpstr>
      <vt:lpstr>TECHNICAL CRITERIA</vt:lpstr>
      <vt:lpstr>REFERRAL MGF FLOWCHART</vt:lpstr>
      <vt:lpstr>  FORM D0688  FOR MGF PRESCRIPTION &amp; SUPPLY</vt:lpstr>
      <vt:lpstr>PowerPoint Presentation</vt:lpstr>
      <vt:lpstr>PowerPoint Presentation</vt:lpstr>
      <vt:lpstr>PRIOR APPROVAL PROCESS</vt:lpstr>
      <vt:lpstr> READY MADE MGF PROCESS</vt:lpstr>
      <vt:lpstr> READY MADE MGF PROCESS</vt:lpstr>
      <vt:lpstr>CUSTOM OR RECREATIONAL MGF PRIOR APPROVAL required</vt:lpstr>
      <vt:lpstr>PowerPoint Presentation</vt:lpstr>
      <vt:lpstr>PowerPoint Presentation</vt:lpstr>
      <vt:lpstr>PowerPoint Presentation</vt:lpstr>
      <vt:lpstr>PowerPoint Presentation</vt:lpstr>
      <vt:lpstr>FOOTWEAR EXCLUSIONS </vt:lpstr>
      <vt:lpstr>PowerPoint Presentation</vt:lpstr>
      <vt:lpstr>PowerPoint Presentation</vt:lpstr>
      <vt:lpstr>PODIATRY ADVISERS</vt:lpstr>
      <vt:lpstr>WEBSITE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FOOTWEAR PRESCRIPTION D0688</vt:lpstr>
      <vt:lpstr>PowerPoint Presentation</vt:lpstr>
      <vt:lpstr>PowerPoint Presentation</vt:lpstr>
      <vt:lpstr>PROCESS OF ACQUITTAL </vt:lpstr>
      <vt:lpstr>PowerPoint Presentation</vt:lpstr>
      <vt:lpstr>PowerPoint Presentation</vt:lpstr>
      <vt:lpstr>MGF  COMPLICATIONS &amp; DIFFICULTIES</vt:lpstr>
      <vt:lpstr>MGF  COMPLICATIONS &amp; DIFFICULTIES</vt:lpstr>
      <vt:lpstr>MGF SUPPLIER LOCATIONS</vt:lpstr>
      <vt:lpstr>MEDICAL GRADE FOOTWEAR</vt:lpstr>
      <vt:lpstr>MEDICAL GRADE FOOTWEAR                                                   CONTACT NUMBERS</vt:lpstr>
    </vt:vector>
  </TitlesOfParts>
  <Company>DVA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FOOTWEAR PRESCRIBERS’ WORKSHOP</dc:title>
  <dc:creator>Whitecross, Nerylie</dc:creator>
  <cp:lastModifiedBy>Devaney, Julie</cp:lastModifiedBy>
  <cp:revision>366</cp:revision>
  <cp:lastPrinted>2016-07-22T01:26:33Z</cp:lastPrinted>
  <dcterms:created xsi:type="dcterms:W3CDTF">2011-05-24T01:47:33Z</dcterms:created>
  <dcterms:modified xsi:type="dcterms:W3CDTF">2025-06-29T23:22:06Z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